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80" r:id="rId4"/>
    <p:sldId id="258" r:id="rId5"/>
    <p:sldId id="259" r:id="rId6"/>
    <p:sldId id="265" r:id="rId7"/>
    <p:sldId id="263" r:id="rId8"/>
    <p:sldId id="267" r:id="rId9"/>
    <p:sldId id="266" r:id="rId10"/>
    <p:sldId id="268" r:id="rId11"/>
    <p:sldId id="260" r:id="rId12"/>
    <p:sldId id="269" r:id="rId13"/>
    <p:sldId id="270" r:id="rId14"/>
    <p:sldId id="276" r:id="rId15"/>
    <p:sldId id="261" r:id="rId16"/>
    <p:sldId id="262" r:id="rId17"/>
    <p:sldId id="271" r:id="rId18"/>
    <p:sldId id="264" r:id="rId19"/>
    <p:sldId id="272" r:id="rId20"/>
    <p:sldId id="274" r:id="rId21"/>
    <p:sldId id="277" r:id="rId22"/>
    <p:sldId id="279"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87681" autoAdjust="0"/>
  </p:normalViewPr>
  <p:slideViewPr>
    <p:cSldViewPr>
      <p:cViewPr varScale="1">
        <p:scale>
          <a:sx n="74" d="100"/>
          <a:sy n="74" d="100"/>
        </p:scale>
        <p:origin x="-778"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walsha\Desktop\~7097507.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venir LT 45 Book"/>
                <a:ea typeface="Avenir LT 45 Book"/>
                <a:cs typeface="Avenir LT 45 Book"/>
              </a:defRPr>
            </a:pPr>
            <a:r>
              <a:rPr lang="en-US" sz="1000" b="0" dirty="0">
                <a:latin typeface="Arial" pitchFamily="34" charset="0"/>
                <a:cs typeface="Arial" pitchFamily="34" charset="0"/>
              </a:rPr>
              <a:t>26--540002 size 14.3OD x 6.35ID x 28.6Length (mm)</a:t>
            </a:r>
          </a:p>
        </c:rich>
      </c:tx>
      <c:layout>
        <c:manualLayout>
          <c:xMode val="edge"/>
          <c:yMode val="edge"/>
          <c:x val="0.35723892085604686"/>
          <c:y val="4.6390050853018498E-2"/>
        </c:manualLayout>
      </c:layout>
      <c:spPr>
        <a:noFill/>
        <a:ln w="25400">
          <a:noFill/>
        </a:ln>
      </c:spPr>
    </c:title>
    <c:plotArea>
      <c:layout>
        <c:manualLayout>
          <c:layoutTarget val="inner"/>
          <c:xMode val="edge"/>
          <c:yMode val="edge"/>
          <c:x val="0.12897920626301018"/>
          <c:y val="8.9514581510644661E-2"/>
          <c:w val="0.82050174223911665"/>
          <c:h val="0.80973680373286649"/>
        </c:manualLayout>
      </c:layout>
      <c:scatterChart>
        <c:scatterStyle val="smoothMarker"/>
        <c:ser>
          <c:idx val="0"/>
          <c:order val="0"/>
          <c:tx>
            <c:strRef>
              <c:f>data!$AH$6</c:f>
              <c:strCache>
                <c:ptCount val="1"/>
                <c:pt idx="0">
                  <c:v>Z 61</c:v>
                </c:pt>
              </c:strCache>
            </c:strRef>
          </c:tx>
          <c:spPr>
            <a:ln w="25400">
              <a:solidFill>
                <a:srgbClr val="0000FF"/>
              </a:solidFill>
              <a:prstDash val="solid"/>
            </a:ln>
          </c:spPr>
          <c:marker>
            <c:symbol val="none"/>
          </c:marker>
          <c:xVal>
            <c:numRef>
              <c:f>data!$AG$7:$AG$211</c:f>
              <c:numCache>
                <c:formatCode>0.00E+00</c:formatCode>
                <c:ptCount val="205"/>
                <c:pt idx="0">
                  <c:v>100000</c:v>
                </c:pt>
                <c:pt idx="1">
                  <c:v>300000</c:v>
                </c:pt>
                <c:pt idx="2">
                  <c:v>500000</c:v>
                </c:pt>
                <c:pt idx="3">
                  <c:v>600000</c:v>
                </c:pt>
                <c:pt idx="4">
                  <c:v>800000</c:v>
                </c:pt>
                <c:pt idx="5">
                  <c:v>1000000</c:v>
                </c:pt>
                <c:pt idx="6">
                  <c:v>1035321.8432957028</c:v>
                </c:pt>
                <c:pt idx="7">
                  <c:v>1071891.3192051002</c:v>
                </c:pt>
                <c:pt idx="8">
                  <c:v>1109752.4964121</c:v>
                </c:pt>
                <c:pt idx="9">
                  <c:v>1148951.0001873001</c:v>
                </c:pt>
                <c:pt idx="10">
                  <c:v>1189534.0673703002</c:v>
                </c:pt>
                <c:pt idx="11">
                  <c:v>1231550.6032928</c:v>
                </c:pt>
                <c:pt idx="12">
                  <c:v>1275051.2407130001</c:v>
                </c:pt>
                <c:pt idx="13">
                  <c:v>1320088.4008314</c:v>
                </c:pt>
                <c:pt idx="14">
                  <c:v>1366716.3564620011</c:v>
                </c:pt>
                <c:pt idx="15">
                  <c:v>1414991.2974346001</c:v>
                </c:pt>
                <c:pt idx="16">
                  <c:v>1464971.3983073002</c:v>
                </c:pt>
                <c:pt idx="17">
                  <c:v>1516716.8884709</c:v>
                </c:pt>
                <c:pt idx="18">
                  <c:v>1570290.1247294</c:v>
                </c:pt>
                <c:pt idx="19">
                  <c:v>1625755.6664438057</c:v>
                </c:pt>
                <c:pt idx="20">
                  <c:v>1683180.3533310001</c:v>
                </c:pt>
                <c:pt idx="21">
                  <c:v>1742633.3860097008</c:v>
                </c:pt>
                <c:pt idx="22">
                  <c:v>1804186.4093920998</c:v>
                </c:pt>
                <c:pt idx="23">
                  <c:v>1867913.5990208001</c:v>
                </c:pt>
                <c:pt idx="24">
                  <c:v>1933891.7504552</c:v>
                </c:pt>
                <c:pt idx="25">
                  <c:v>2002200.3718156011</c:v>
                </c:pt>
                <c:pt idx="26">
                  <c:v>2072921.7795954011</c:v>
                </c:pt>
                <c:pt idx="27">
                  <c:v>2146141.1978584002</c:v>
                </c:pt>
                <c:pt idx="28">
                  <c:v>2221946.8609394967</c:v>
                </c:pt>
                <c:pt idx="29">
                  <c:v>2300430.1197728999</c:v>
                </c:pt>
                <c:pt idx="30">
                  <c:v>2381685.5519761997</c:v>
                </c:pt>
                <c:pt idx="31">
                  <c:v>2465811.0758225997</c:v>
                </c:pt>
                <c:pt idx="32">
                  <c:v>2552908.0682394998</c:v>
                </c:pt>
                <c:pt idx="33">
                  <c:v>2643081.4869741001</c:v>
                </c:pt>
                <c:pt idx="34">
                  <c:v>2736439.9970747</c:v>
                </c:pt>
                <c:pt idx="35">
                  <c:v>2833096.1018392998</c:v>
                </c:pt>
                <c:pt idx="36">
                  <c:v>2933166.2783900001</c:v>
                </c:pt>
                <c:pt idx="37">
                  <c:v>3036771.1180354967</c:v>
                </c:pt>
                <c:pt idx="38">
                  <c:v>3144035.4715915001</c:v>
                </c:pt>
                <c:pt idx="39">
                  <c:v>3255088.5998351001</c:v>
                </c:pt>
                <c:pt idx="40">
                  <c:v>3370064.3292719</c:v>
                </c:pt>
                <c:pt idx="41">
                  <c:v>3489101.2134067947</c:v>
                </c:pt>
                <c:pt idx="42">
                  <c:v>3612342.6997094001</c:v>
                </c:pt>
                <c:pt idx="43">
                  <c:v>3739937.3024787889</c:v>
                </c:pt>
                <c:pt idx="44">
                  <c:v>3872038.7818126022</c:v>
                </c:pt>
                <c:pt idx="45">
                  <c:v>4008806.3288985002</c:v>
                </c:pt>
                <c:pt idx="46">
                  <c:v>4150404.7578504998</c:v>
                </c:pt>
                <c:pt idx="47">
                  <c:v>4297004.7043208014</c:v>
                </c:pt>
                <c:pt idx="48">
                  <c:v>4448782.8311276007</c:v>
                </c:pt>
                <c:pt idx="49">
                  <c:v>4605922.0411451003</c:v>
                </c:pt>
                <c:pt idx="50">
                  <c:v>4768611.6977144787</c:v>
                </c:pt>
                <c:pt idx="51">
                  <c:v>4937047.8528389996</c:v>
                </c:pt>
                <c:pt idx="52">
                  <c:v>5111433.4834402064</c:v>
                </c:pt>
                <c:pt idx="53">
                  <c:v>5291978.7359584002</c:v>
                </c:pt>
                <c:pt idx="54">
                  <c:v>5478901.1795938993</c:v>
                </c:pt>
                <c:pt idx="55">
                  <c:v>5672426.068492</c:v>
                </c:pt>
                <c:pt idx="56">
                  <c:v>5872786.6131894728</c:v>
                </c:pt>
                <c:pt idx="57">
                  <c:v>6080224.2616494</c:v>
                </c:pt>
                <c:pt idx="58">
                  <c:v>6294988.9902219009</c:v>
                </c:pt>
                <c:pt idx="59">
                  <c:v>6517339.604882366</c:v>
                </c:pt>
                <c:pt idx="60">
                  <c:v>6747544.0531106787</c:v>
                </c:pt>
                <c:pt idx="61">
                  <c:v>6985879.7467852002</c:v>
                </c:pt>
                <c:pt idx="62">
                  <c:v>7232633.8964834996</c:v>
                </c:pt>
                <c:pt idx="63">
                  <c:v>7488103.8575900001</c:v>
                </c:pt>
                <c:pt idx="64">
                  <c:v>7752597.4886295227</c:v>
                </c:pt>
                <c:pt idx="65">
                  <c:v>8026433.5222571995</c:v>
                </c:pt>
                <c:pt idx="66">
                  <c:v>8309941.9493534006</c:v>
                </c:pt>
                <c:pt idx="67">
                  <c:v>8603464.416684499</c:v>
                </c:pt>
                <c:pt idx="68">
                  <c:v>8907354.6386104003</c:v>
                </c:pt>
                <c:pt idx="69">
                  <c:v>9221978.823334273</c:v>
                </c:pt>
                <c:pt idx="70">
                  <c:v>9547716.1142081004</c:v>
                </c:pt>
                <c:pt idx="71">
                  <c:v>9884959.0466255322</c:v>
                </c:pt>
                <c:pt idx="72">
                  <c:v>10234114.021055</c:v>
                </c:pt>
                <c:pt idx="73">
                  <c:v>10595601.792776</c:v>
                </c:pt>
                <c:pt idx="74">
                  <c:v>10969857.978924001</c:v>
                </c:pt>
                <c:pt idx="75">
                  <c:v>11357333.583431</c:v>
                </c:pt>
                <c:pt idx="76">
                  <c:v>11758495.540521957</c:v>
                </c:pt>
                <c:pt idx="77">
                  <c:v>12173827.277396945</c:v>
                </c:pt>
                <c:pt idx="78">
                  <c:v>12603829.296796957</c:v>
                </c:pt>
                <c:pt idx="79">
                  <c:v>13049019.780143999</c:v>
                </c:pt>
                <c:pt idx="80">
                  <c:v>13509935.21198</c:v>
                </c:pt>
                <c:pt idx="81">
                  <c:v>13987131.026471971</c:v>
                </c:pt>
                <c:pt idx="82">
                  <c:v>14481182.276745001</c:v>
                </c:pt>
                <c:pt idx="83">
                  <c:v>14992684.32786</c:v>
                </c:pt>
                <c:pt idx="84">
                  <c:v>15522253.574270004</c:v>
                </c:pt>
                <c:pt idx="85">
                  <c:v>16070528.182615999</c:v>
                </c:pt>
                <c:pt idx="86">
                  <c:v>16638168.860761018</c:v>
                </c:pt>
                <c:pt idx="87">
                  <c:v>17225859.653988</c:v>
                </c:pt>
                <c:pt idx="88">
                  <c:v>17834308.769319002</c:v>
                </c:pt>
                <c:pt idx="89">
                  <c:v>18464249.428955</c:v>
                </c:pt>
                <c:pt idx="90">
                  <c:v>19116440.753857002</c:v>
                </c:pt>
                <c:pt idx="91">
                  <c:v>19791668.678536087</c:v>
                </c:pt>
                <c:pt idx="92">
                  <c:v>20490746.898158021</c:v>
                </c:pt>
                <c:pt idx="93">
                  <c:v>21214517.849105999</c:v>
                </c:pt>
                <c:pt idx="94">
                  <c:v>21963853.724165</c:v>
                </c:pt>
                <c:pt idx="95">
                  <c:v>22739657.523578972</c:v>
                </c:pt>
                <c:pt idx="96">
                  <c:v>23542864.143224001</c:v>
                </c:pt>
                <c:pt idx="97">
                  <c:v>24374441.501222</c:v>
                </c:pt>
                <c:pt idx="98">
                  <c:v>25235391.704348002</c:v>
                </c:pt>
                <c:pt idx="99">
                  <c:v>26126752.255632997</c:v>
                </c:pt>
                <c:pt idx="100">
                  <c:v>27049597.304630999</c:v>
                </c:pt>
                <c:pt idx="101">
                  <c:v>28005038.941835903</c:v>
                </c:pt>
                <c:pt idx="102">
                  <c:v>28994228.538828999</c:v>
                </c:pt>
                <c:pt idx="103">
                  <c:v>30018358.135756083</c:v>
                </c:pt>
                <c:pt idx="104">
                  <c:v>31078661.87782</c:v>
                </c:pt>
                <c:pt idx="105">
                  <c:v>32176417.502507001</c:v>
                </c:pt>
                <c:pt idx="106">
                  <c:v>33312947.879347</c:v>
                </c:pt>
                <c:pt idx="107">
                  <c:v>34489622.604058012</c:v>
                </c:pt>
                <c:pt idx="108">
                  <c:v>35707859.649005003</c:v>
                </c:pt>
                <c:pt idx="109">
                  <c:v>36969127.071950011</c:v>
                </c:pt>
                <c:pt idx="110">
                  <c:v>38274944.785163112</c:v>
                </c:pt>
                <c:pt idx="111">
                  <c:v>39626886.387014985</c:v>
                </c:pt>
                <c:pt idx="112">
                  <c:v>41026581.058271997</c:v>
                </c:pt>
                <c:pt idx="113">
                  <c:v>42475715.525369003</c:v>
                </c:pt>
                <c:pt idx="114">
                  <c:v>43976036.093027003</c:v>
                </c:pt>
                <c:pt idx="115">
                  <c:v>45529350.748669013</c:v>
                </c:pt>
                <c:pt idx="116">
                  <c:v>47137531.341167003</c:v>
                </c:pt>
                <c:pt idx="117">
                  <c:v>48802515.836544</c:v>
                </c:pt>
                <c:pt idx="118">
                  <c:v>50526310.653356984</c:v>
                </c:pt>
                <c:pt idx="119">
                  <c:v>52310993.080563001</c:v>
                </c:pt>
                <c:pt idx="120">
                  <c:v>54158713.780795</c:v>
                </c:pt>
                <c:pt idx="121">
                  <c:v>56071699.382054985</c:v>
                </c:pt>
                <c:pt idx="122">
                  <c:v>58052255.160949111</c:v>
                </c:pt>
                <c:pt idx="123">
                  <c:v>60102767.820703998</c:v>
                </c:pt>
                <c:pt idx="124">
                  <c:v>62225708.367301986</c:v>
                </c:pt>
                <c:pt idx="125">
                  <c:v>64423635.087214001</c:v>
                </c:pt>
                <c:pt idx="126">
                  <c:v>66699196.630300999</c:v>
                </c:pt>
                <c:pt idx="127">
                  <c:v>69055135.201622978</c:v>
                </c:pt>
                <c:pt idx="128">
                  <c:v>71494289.865976006</c:v>
                </c:pt>
                <c:pt idx="129">
                  <c:v>74019599.969155997</c:v>
                </c:pt>
                <c:pt idx="130">
                  <c:v>76634108.680075005</c:v>
                </c:pt>
                <c:pt idx="131">
                  <c:v>79340966.657975003</c:v>
                </c:pt>
                <c:pt idx="132">
                  <c:v>82143435.849194005</c:v>
                </c:pt>
                <c:pt idx="133">
                  <c:v>85044893.418027207</c:v>
                </c:pt>
                <c:pt idx="134">
                  <c:v>88048835.816434979</c:v>
                </c:pt>
                <c:pt idx="135">
                  <c:v>91158882.997508004</c:v>
                </c:pt>
                <c:pt idx="136">
                  <c:v>94378782.777753547</c:v>
                </c:pt>
                <c:pt idx="137">
                  <c:v>97712415.353465378</c:v>
                </c:pt>
                <c:pt idx="138">
                  <c:v>101163797.97661987</c:v>
                </c:pt>
                <c:pt idx="139">
                  <c:v>104737089.79594</c:v>
                </c:pt>
                <c:pt idx="140">
                  <c:v>108436596.86895989</c:v>
                </c:pt>
                <c:pt idx="141">
                  <c:v>112266777.35108</c:v>
                </c:pt>
                <c:pt idx="142">
                  <c:v>116232246.86799</c:v>
                </c:pt>
                <c:pt idx="143">
                  <c:v>120337784.07776</c:v>
                </c:pt>
                <c:pt idx="144">
                  <c:v>124588336.4295</c:v>
                </c:pt>
                <c:pt idx="145">
                  <c:v>128989026.12532987</c:v>
                </c:pt>
                <c:pt idx="146">
                  <c:v>133545156.29299022</c:v>
                </c:pt>
                <c:pt idx="147">
                  <c:v>138262217.37647057</c:v>
                </c:pt>
                <c:pt idx="148">
                  <c:v>143145893.75235</c:v>
                </c:pt>
                <c:pt idx="149">
                  <c:v>148202070.57989001</c:v>
                </c:pt>
                <c:pt idx="150">
                  <c:v>153436840.89300001</c:v>
                </c:pt>
                <c:pt idx="151">
                  <c:v>158856512.94281057</c:v>
                </c:pt>
                <c:pt idx="152">
                  <c:v>164467617.79947001</c:v>
                </c:pt>
                <c:pt idx="153">
                  <c:v>170276917.22259</c:v>
                </c:pt>
                <c:pt idx="154">
                  <c:v>176291411.80959001</c:v>
                </c:pt>
                <c:pt idx="155">
                  <c:v>182518349.43189999</c:v>
                </c:pt>
                <c:pt idx="156">
                  <c:v>188965233.96912</c:v>
                </c:pt>
                <c:pt idx="157">
                  <c:v>195639834.35170999</c:v>
                </c:pt>
                <c:pt idx="158">
                  <c:v>202550193.92307001</c:v>
                </c:pt>
                <c:pt idx="159">
                  <c:v>209704640.13231999</c:v>
                </c:pt>
                <c:pt idx="160">
                  <c:v>217111794.56944999</c:v>
                </c:pt>
                <c:pt idx="161">
                  <c:v>224780583.35487092</c:v>
                </c:pt>
                <c:pt idx="162">
                  <c:v>232720247.89604011</c:v>
                </c:pt>
                <c:pt idx="163">
                  <c:v>240940356.02395001</c:v>
                </c:pt>
                <c:pt idx="164">
                  <c:v>249450813.52303001</c:v>
                </c:pt>
                <c:pt idx="165">
                  <c:v>258261876.06827</c:v>
                </c:pt>
                <c:pt idx="166">
                  <c:v>267384161.58399001</c:v>
                </c:pt>
                <c:pt idx="167">
                  <c:v>276828663.03920949</c:v>
                </c:pt>
                <c:pt idx="168">
                  <c:v>286606761.69483</c:v>
                </c:pt>
                <c:pt idx="169">
                  <c:v>296730240.81888998</c:v>
                </c:pt>
                <c:pt idx="170">
                  <c:v>307211299.88617975</c:v>
                </c:pt>
                <c:pt idx="171">
                  <c:v>318062569.27941</c:v>
                </c:pt>
                <c:pt idx="172">
                  <c:v>329297125.50971001</c:v>
                </c:pt>
                <c:pt idx="173">
                  <c:v>340928506.97467887</c:v>
                </c:pt>
                <c:pt idx="174">
                  <c:v>352970730.27306002</c:v>
                </c:pt>
                <c:pt idx="175">
                  <c:v>365438307.09572995</c:v>
                </c:pt>
                <c:pt idx="176">
                  <c:v>378346261.71319002</c:v>
                </c:pt>
                <c:pt idx="177">
                  <c:v>391710149.08092999</c:v>
                </c:pt>
                <c:pt idx="178">
                  <c:v>405546073.58407974</c:v>
                </c:pt>
                <c:pt idx="179">
                  <c:v>419870708.44439</c:v>
                </c:pt>
                <c:pt idx="180">
                  <c:v>434701315.8125</c:v>
                </c:pt>
                <c:pt idx="181">
                  <c:v>450055767.57005</c:v>
                </c:pt>
                <c:pt idx="182">
                  <c:v>465952566.86646998</c:v>
                </c:pt>
                <c:pt idx="183">
                  <c:v>482410870.41654003</c:v>
                </c:pt>
                <c:pt idx="184">
                  <c:v>499450511.58551002</c:v>
                </c:pt>
                <c:pt idx="185">
                  <c:v>517092024.28967875</c:v>
                </c:pt>
                <c:pt idx="186">
                  <c:v>535356667.74106997</c:v>
                </c:pt>
                <c:pt idx="187">
                  <c:v>554266452.06631005</c:v>
                </c:pt>
                <c:pt idx="188">
                  <c:v>573844164.83024001</c:v>
                </c:pt>
                <c:pt idx="189">
                  <c:v>594113398.49650002</c:v>
                </c:pt>
                <c:pt idx="190">
                  <c:v>615098578.85804999</c:v>
                </c:pt>
                <c:pt idx="191">
                  <c:v>636824994.47186005</c:v>
                </c:pt>
                <c:pt idx="192">
                  <c:v>659318827.13335001</c:v>
                </c:pt>
                <c:pt idx="193">
                  <c:v>682607183.42724001</c:v>
                </c:pt>
                <c:pt idx="194">
                  <c:v>706718127.39274991</c:v>
                </c:pt>
                <c:pt idx="195">
                  <c:v>731680714.34271896</c:v>
                </c:pt>
                <c:pt idx="196">
                  <c:v>757525025.87718999</c:v>
                </c:pt>
                <c:pt idx="197">
                  <c:v>784282206.13376999</c:v>
                </c:pt>
                <c:pt idx="198">
                  <c:v>811984499.31839991</c:v>
                </c:pt>
                <c:pt idx="199">
                  <c:v>840665288.56183004</c:v>
                </c:pt>
                <c:pt idx="200">
                  <c:v>870359136.14851999</c:v>
                </c:pt>
                <c:pt idx="201">
                  <c:v>901101825.16649997</c:v>
                </c:pt>
                <c:pt idx="202">
                  <c:v>932930402.62846899</c:v>
                </c:pt>
                <c:pt idx="203">
                  <c:v>965883224.11587</c:v>
                </c:pt>
                <c:pt idx="204">
                  <c:v>1000000000</c:v>
                </c:pt>
              </c:numCache>
            </c:numRef>
          </c:xVal>
          <c:yVal>
            <c:numRef>
              <c:f>data!$AH$7:$AH$211</c:f>
              <c:numCache>
                <c:formatCode>General</c:formatCode>
                <c:ptCount val="205"/>
                <c:pt idx="0">
                  <c:v>0.51</c:v>
                </c:pt>
                <c:pt idx="1">
                  <c:v>1.55</c:v>
                </c:pt>
                <c:pt idx="2">
                  <c:v>2.58</c:v>
                </c:pt>
                <c:pt idx="3">
                  <c:v>3.09</c:v>
                </c:pt>
                <c:pt idx="4">
                  <c:v>4.1199999999999966</c:v>
                </c:pt>
                <c:pt idx="5">
                  <c:v>5.2553311249999997</c:v>
                </c:pt>
                <c:pt idx="6">
                  <c:v>5.4435522079999945</c:v>
                </c:pt>
                <c:pt idx="7">
                  <c:v>5.6366473440000124</c:v>
                </c:pt>
                <c:pt idx="8">
                  <c:v>5.8325590939999996</c:v>
                </c:pt>
                <c:pt idx="9">
                  <c:v>6.0399857150000003</c:v>
                </c:pt>
                <c:pt idx="10">
                  <c:v>6.2579166119999741</c:v>
                </c:pt>
                <c:pt idx="11">
                  <c:v>6.4785327850000236</c:v>
                </c:pt>
                <c:pt idx="12">
                  <c:v>6.7014374900000124</c:v>
                </c:pt>
                <c:pt idx="13">
                  <c:v>6.9419155999999855</c:v>
                </c:pt>
                <c:pt idx="14">
                  <c:v>7.1842823899999955</c:v>
                </c:pt>
                <c:pt idx="15">
                  <c:v>7.4400225259999999</c:v>
                </c:pt>
                <c:pt idx="16">
                  <c:v>7.7037185669999788</c:v>
                </c:pt>
                <c:pt idx="17">
                  <c:v>7.9809253279999846</c:v>
                </c:pt>
                <c:pt idx="18">
                  <c:v>8.2514569450000028</c:v>
                </c:pt>
                <c:pt idx="19">
                  <c:v>8.5499623899999992</c:v>
                </c:pt>
                <c:pt idx="20">
                  <c:v>8.8512208450000003</c:v>
                </c:pt>
                <c:pt idx="21">
                  <c:v>9.1688542930000008</c:v>
                </c:pt>
                <c:pt idx="22">
                  <c:v>9.4965870190000583</c:v>
                </c:pt>
                <c:pt idx="23">
                  <c:v>9.8284199020000003</c:v>
                </c:pt>
                <c:pt idx="24">
                  <c:v>10.178027003999999</c:v>
                </c:pt>
                <c:pt idx="25">
                  <c:v>10.541458489999998</c:v>
                </c:pt>
                <c:pt idx="26">
                  <c:v>10.917632657000048</c:v>
                </c:pt>
                <c:pt idx="27">
                  <c:v>11.301506613000054</c:v>
                </c:pt>
                <c:pt idx="28">
                  <c:v>11.701706142000001</c:v>
                </c:pt>
                <c:pt idx="29">
                  <c:v>12.119811188999998</c:v>
                </c:pt>
                <c:pt idx="30">
                  <c:v>12.547581546</c:v>
                </c:pt>
                <c:pt idx="31">
                  <c:v>12.994168556</c:v>
                </c:pt>
                <c:pt idx="32">
                  <c:v>13.461046206000052</c:v>
                </c:pt>
                <c:pt idx="33">
                  <c:v>13.939564642000002</c:v>
                </c:pt>
                <c:pt idx="34">
                  <c:v>14.436414169000004</c:v>
                </c:pt>
                <c:pt idx="35">
                  <c:v>14.953224895000037</c:v>
                </c:pt>
                <c:pt idx="36">
                  <c:v>15.488303971000001</c:v>
                </c:pt>
                <c:pt idx="37">
                  <c:v>16.044503299999921</c:v>
                </c:pt>
                <c:pt idx="38">
                  <c:v>16.612340935999924</c:v>
                </c:pt>
                <c:pt idx="39">
                  <c:v>17.215619709999917</c:v>
                </c:pt>
                <c:pt idx="40">
                  <c:v>17.831328858999999</c:v>
                </c:pt>
                <c:pt idx="41">
                  <c:v>18.476068289000001</c:v>
                </c:pt>
                <c:pt idx="42">
                  <c:v>19.13997671100012</c:v>
                </c:pt>
                <c:pt idx="43">
                  <c:v>19.831871263000135</c:v>
                </c:pt>
                <c:pt idx="44">
                  <c:v>20.552443382999883</c:v>
                </c:pt>
                <c:pt idx="45">
                  <c:v>21.298876071999917</c:v>
                </c:pt>
                <c:pt idx="46">
                  <c:v>22.067841999999999</c:v>
                </c:pt>
                <c:pt idx="47">
                  <c:v>22.869485832999921</c:v>
                </c:pt>
                <c:pt idx="48">
                  <c:v>23.710020930999924</c:v>
                </c:pt>
                <c:pt idx="49">
                  <c:v>24.580780297999901</c:v>
                </c:pt>
                <c:pt idx="50">
                  <c:v>25.484845914000001</c:v>
                </c:pt>
                <c:pt idx="51">
                  <c:v>26.423376750999989</c:v>
                </c:pt>
                <c:pt idx="52">
                  <c:v>27.396091541000001</c:v>
                </c:pt>
                <c:pt idx="53">
                  <c:v>28.421763355</c:v>
                </c:pt>
                <c:pt idx="54">
                  <c:v>29.482240362999864</c:v>
                </c:pt>
                <c:pt idx="55">
                  <c:v>30.593490075999913</c:v>
                </c:pt>
                <c:pt idx="56">
                  <c:v>31.740231293999905</c:v>
                </c:pt>
                <c:pt idx="57">
                  <c:v>32.948048931000002</c:v>
                </c:pt>
                <c:pt idx="58">
                  <c:v>34.213210450000005</c:v>
                </c:pt>
                <c:pt idx="59">
                  <c:v>35.524351601000006</c:v>
                </c:pt>
                <c:pt idx="60">
                  <c:v>36.894190488999996</c:v>
                </c:pt>
                <c:pt idx="61">
                  <c:v>38.337338431000006</c:v>
                </c:pt>
                <c:pt idx="62">
                  <c:v>39.842615036000012</c:v>
                </c:pt>
                <c:pt idx="63">
                  <c:v>41.439667328999995</c:v>
                </c:pt>
                <c:pt idx="64">
                  <c:v>43.099749871</c:v>
                </c:pt>
                <c:pt idx="65">
                  <c:v>44.845715395000013</c:v>
                </c:pt>
                <c:pt idx="66">
                  <c:v>46.686746805000006</c:v>
                </c:pt>
                <c:pt idx="67">
                  <c:v>48.628831468000001</c:v>
                </c:pt>
                <c:pt idx="68">
                  <c:v>50.672750701000012</c:v>
                </c:pt>
                <c:pt idx="69">
                  <c:v>52.825281328000003</c:v>
                </c:pt>
                <c:pt idx="70">
                  <c:v>55.095378623000158</c:v>
                </c:pt>
                <c:pt idx="71">
                  <c:v>57.488140263000005</c:v>
                </c:pt>
                <c:pt idx="72">
                  <c:v>59.984234832999995</c:v>
                </c:pt>
                <c:pt idx="73">
                  <c:v>62.640628647</c:v>
                </c:pt>
                <c:pt idx="74">
                  <c:v>65.423275230000002</c:v>
                </c:pt>
                <c:pt idx="75">
                  <c:v>68.323810089000006</c:v>
                </c:pt>
                <c:pt idx="76">
                  <c:v>71.358756178999386</c:v>
                </c:pt>
                <c:pt idx="77">
                  <c:v>74.501854301999998</c:v>
                </c:pt>
                <c:pt idx="78">
                  <c:v>77.748470983999979</c:v>
                </c:pt>
                <c:pt idx="79">
                  <c:v>81.094805679999993</c:v>
                </c:pt>
                <c:pt idx="80">
                  <c:v>84.540198676000003</c:v>
                </c:pt>
                <c:pt idx="81">
                  <c:v>88.080406271000001</c:v>
                </c:pt>
                <c:pt idx="82">
                  <c:v>91.648058909999989</c:v>
                </c:pt>
                <c:pt idx="83">
                  <c:v>95.250818801999699</c:v>
                </c:pt>
                <c:pt idx="84">
                  <c:v>98.900006705999999</c:v>
                </c:pt>
                <c:pt idx="85">
                  <c:v>102.53306279500002</c:v>
                </c:pt>
                <c:pt idx="86">
                  <c:v>106.17714633399947</c:v>
                </c:pt>
                <c:pt idx="87">
                  <c:v>109.79796977200027</c:v>
                </c:pt>
                <c:pt idx="88">
                  <c:v>113.38121333100027</c:v>
                </c:pt>
                <c:pt idx="89">
                  <c:v>116.91404069799999</c:v>
                </c:pt>
                <c:pt idx="90">
                  <c:v>120.39313651199973</c:v>
                </c:pt>
                <c:pt idx="91">
                  <c:v>123.797001155</c:v>
                </c:pt>
                <c:pt idx="92">
                  <c:v>127.17427682500001</c:v>
                </c:pt>
                <c:pt idx="93">
                  <c:v>130.44001195500007</c:v>
                </c:pt>
                <c:pt idx="94">
                  <c:v>133.64986674599999</c:v>
                </c:pt>
                <c:pt idx="95">
                  <c:v>136.79083993700004</c:v>
                </c:pt>
                <c:pt idx="96">
                  <c:v>139.87784951600054</c:v>
                </c:pt>
                <c:pt idx="97">
                  <c:v>142.906151053</c:v>
                </c:pt>
                <c:pt idx="98">
                  <c:v>145.9147079</c:v>
                </c:pt>
                <c:pt idx="99">
                  <c:v>148.81276355200001</c:v>
                </c:pt>
                <c:pt idx="100">
                  <c:v>151.64346962999952</c:v>
                </c:pt>
                <c:pt idx="101">
                  <c:v>154.459182895</c:v>
                </c:pt>
                <c:pt idx="102">
                  <c:v>157.20544033200053</c:v>
                </c:pt>
                <c:pt idx="103">
                  <c:v>159.98830393500066</c:v>
                </c:pt>
                <c:pt idx="104">
                  <c:v>162.67227627100002</c:v>
                </c:pt>
                <c:pt idx="105">
                  <c:v>165.344149993</c:v>
                </c:pt>
                <c:pt idx="106">
                  <c:v>167.981989298</c:v>
                </c:pt>
                <c:pt idx="107">
                  <c:v>170.61381067099995</c:v>
                </c:pt>
                <c:pt idx="108">
                  <c:v>173.20781735000054</c:v>
                </c:pt>
                <c:pt idx="109">
                  <c:v>175.77212888100004</c:v>
                </c:pt>
                <c:pt idx="110">
                  <c:v>178.33284682800081</c:v>
                </c:pt>
                <c:pt idx="111">
                  <c:v>180.92335456299998</c:v>
                </c:pt>
                <c:pt idx="112">
                  <c:v>183.55079572399995</c:v>
                </c:pt>
                <c:pt idx="113">
                  <c:v>186.09625434600002</c:v>
                </c:pt>
                <c:pt idx="114">
                  <c:v>188.67811815900001</c:v>
                </c:pt>
                <c:pt idx="115">
                  <c:v>191.287180896</c:v>
                </c:pt>
                <c:pt idx="116">
                  <c:v>193.91715365599998</c:v>
                </c:pt>
                <c:pt idx="117">
                  <c:v>196.588264162</c:v>
                </c:pt>
                <c:pt idx="118">
                  <c:v>199.23536272199945</c:v>
                </c:pt>
                <c:pt idx="119">
                  <c:v>201.88608758500072</c:v>
                </c:pt>
                <c:pt idx="120">
                  <c:v>204.56493620100002</c:v>
                </c:pt>
                <c:pt idx="121">
                  <c:v>207.30108381300047</c:v>
                </c:pt>
                <c:pt idx="122">
                  <c:v>210.03486806899997</c:v>
                </c:pt>
                <c:pt idx="123">
                  <c:v>212.90065237499999</c:v>
                </c:pt>
                <c:pt idx="124">
                  <c:v>215.71845352499992</c:v>
                </c:pt>
                <c:pt idx="125">
                  <c:v>218.59811032900001</c:v>
                </c:pt>
                <c:pt idx="126">
                  <c:v>221.52787001500027</c:v>
                </c:pt>
                <c:pt idx="127">
                  <c:v>224.45274325100004</c:v>
                </c:pt>
                <c:pt idx="128">
                  <c:v>227.43082040100001</c:v>
                </c:pt>
                <c:pt idx="129">
                  <c:v>230.53696558899998</c:v>
                </c:pt>
                <c:pt idx="130">
                  <c:v>233.59380266299999</c:v>
                </c:pt>
                <c:pt idx="131">
                  <c:v>236.78263509999999</c:v>
                </c:pt>
                <c:pt idx="132">
                  <c:v>239.88297473700001</c:v>
                </c:pt>
                <c:pt idx="133">
                  <c:v>243.282094895</c:v>
                </c:pt>
                <c:pt idx="134">
                  <c:v>246.67445693899998</c:v>
                </c:pt>
                <c:pt idx="135">
                  <c:v>250.25150117399997</c:v>
                </c:pt>
                <c:pt idx="136">
                  <c:v>253.62632205200069</c:v>
                </c:pt>
                <c:pt idx="137">
                  <c:v>257.20305976599838</c:v>
                </c:pt>
                <c:pt idx="138">
                  <c:v>260.77902295899838</c:v>
                </c:pt>
                <c:pt idx="139">
                  <c:v>264.42731200399862</c:v>
                </c:pt>
                <c:pt idx="140">
                  <c:v>268.33591866499899</c:v>
                </c:pt>
                <c:pt idx="141">
                  <c:v>272.12827757599899</c:v>
                </c:pt>
                <c:pt idx="142">
                  <c:v>276.10921651299969</c:v>
                </c:pt>
                <c:pt idx="143">
                  <c:v>280.198816185</c:v>
                </c:pt>
                <c:pt idx="144">
                  <c:v>284.14245236500108</c:v>
                </c:pt>
                <c:pt idx="145">
                  <c:v>288.12159193999969</c:v>
                </c:pt>
                <c:pt idx="146">
                  <c:v>292.43317105399819</c:v>
                </c:pt>
                <c:pt idx="147">
                  <c:v>296.70838429099899</c:v>
                </c:pt>
                <c:pt idx="148">
                  <c:v>300.93382135299856</c:v>
                </c:pt>
                <c:pt idx="149">
                  <c:v>305.35093896499899</c:v>
                </c:pt>
                <c:pt idx="150">
                  <c:v>309.63557663900002</c:v>
                </c:pt>
                <c:pt idx="151">
                  <c:v>314.11984197500038</c:v>
                </c:pt>
                <c:pt idx="152">
                  <c:v>318.70440548599993</c:v>
                </c:pt>
                <c:pt idx="153">
                  <c:v>323.19420678199964</c:v>
                </c:pt>
                <c:pt idx="154">
                  <c:v>327.71824285500003</c:v>
                </c:pt>
                <c:pt idx="155">
                  <c:v>332.47326936199869</c:v>
                </c:pt>
                <c:pt idx="156">
                  <c:v>337.15133448300003</c:v>
                </c:pt>
                <c:pt idx="157">
                  <c:v>342.15024423500137</c:v>
                </c:pt>
                <c:pt idx="158">
                  <c:v>346.88189777099899</c:v>
                </c:pt>
                <c:pt idx="159">
                  <c:v>351.49479115399993</c:v>
                </c:pt>
                <c:pt idx="160">
                  <c:v>356.4815948129982</c:v>
                </c:pt>
                <c:pt idx="161">
                  <c:v>361.36563985199899</c:v>
                </c:pt>
                <c:pt idx="162">
                  <c:v>366.33008982699999</c:v>
                </c:pt>
                <c:pt idx="163">
                  <c:v>371.45207151</c:v>
                </c:pt>
                <c:pt idx="164">
                  <c:v>376.27853410799838</c:v>
                </c:pt>
                <c:pt idx="165">
                  <c:v>380.85476858099997</c:v>
                </c:pt>
                <c:pt idx="166">
                  <c:v>385.22240146199869</c:v>
                </c:pt>
                <c:pt idx="167">
                  <c:v>390.41916106799869</c:v>
                </c:pt>
                <c:pt idx="168">
                  <c:v>393.84067105600002</c:v>
                </c:pt>
                <c:pt idx="169">
                  <c:v>398.78075375499839</c:v>
                </c:pt>
                <c:pt idx="170">
                  <c:v>404.209853796</c:v>
                </c:pt>
                <c:pt idx="171">
                  <c:v>408.03426214000001</c:v>
                </c:pt>
                <c:pt idx="172">
                  <c:v>412.870243926</c:v>
                </c:pt>
                <c:pt idx="173">
                  <c:v>416.64105025799893</c:v>
                </c:pt>
                <c:pt idx="174">
                  <c:v>421.52822931999964</c:v>
                </c:pt>
                <c:pt idx="175">
                  <c:v>425.30916507500001</c:v>
                </c:pt>
                <c:pt idx="176">
                  <c:v>429.77161603099893</c:v>
                </c:pt>
                <c:pt idx="177">
                  <c:v>433.00845835400003</c:v>
                </c:pt>
                <c:pt idx="178">
                  <c:v>436.85632351599969</c:v>
                </c:pt>
                <c:pt idx="179">
                  <c:v>440.34087384300108</c:v>
                </c:pt>
                <c:pt idx="180">
                  <c:v>443.84574215200001</c:v>
                </c:pt>
                <c:pt idx="181">
                  <c:v>447.32483630600001</c:v>
                </c:pt>
                <c:pt idx="182">
                  <c:v>450.14605430900002</c:v>
                </c:pt>
                <c:pt idx="183">
                  <c:v>453.42642889799856</c:v>
                </c:pt>
                <c:pt idx="184">
                  <c:v>456.24659432499999</c:v>
                </c:pt>
                <c:pt idx="185">
                  <c:v>457.88110249099844</c:v>
                </c:pt>
                <c:pt idx="186">
                  <c:v>461.04273565400001</c:v>
                </c:pt>
                <c:pt idx="187">
                  <c:v>463.24086449800001</c:v>
                </c:pt>
                <c:pt idx="188">
                  <c:v>464.28710547599837</c:v>
                </c:pt>
                <c:pt idx="189">
                  <c:v>465.84719292699964</c:v>
                </c:pt>
                <c:pt idx="190">
                  <c:v>467.59878300199881</c:v>
                </c:pt>
                <c:pt idx="191">
                  <c:v>467.84988182700226</c:v>
                </c:pt>
                <c:pt idx="192">
                  <c:v>468.49498816900001</c:v>
                </c:pt>
                <c:pt idx="193">
                  <c:v>467.94067508500001</c:v>
                </c:pt>
                <c:pt idx="194">
                  <c:v>468.48892818199869</c:v>
                </c:pt>
                <c:pt idx="195">
                  <c:v>467.59098570499964</c:v>
                </c:pt>
                <c:pt idx="196">
                  <c:v>465.75064814299969</c:v>
                </c:pt>
                <c:pt idx="197">
                  <c:v>463.817388585</c:v>
                </c:pt>
                <c:pt idx="198">
                  <c:v>460.42794702999993</c:v>
                </c:pt>
                <c:pt idx="199">
                  <c:v>458.79417028499893</c:v>
                </c:pt>
                <c:pt idx="200">
                  <c:v>456.48126441599862</c:v>
                </c:pt>
                <c:pt idx="201">
                  <c:v>451.85467318500173</c:v>
                </c:pt>
                <c:pt idx="202">
                  <c:v>447.20789995799856</c:v>
                </c:pt>
                <c:pt idx="203">
                  <c:v>442.12625899099862</c:v>
                </c:pt>
                <c:pt idx="204">
                  <c:v>434.58312753999923</c:v>
                </c:pt>
              </c:numCache>
            </c:numRef>
          </c:yVal>
          <c:smooth val="1"/>
        </c:ser>
        <c:ser>
          <c:idx val="3"/>
          <c:order val="1"/>
          <c:tx>
            <c:strRef>
              <c:f>data!$BC$6</c:f>
              <c:strCache>
                <c:ptCount val="1"/>
                <c:pt idx="0">
                  <c:v>Z 31</c:v>
                </c:pt>
              </c:strCache>
            </c:strRef>
          </c:tx>
          <c:spPr>
            <a:ln w="25400">
              <a:solidFill>
                <a:srgbClr val="FFFF00"/>
              </a:solidFill>
              <a:prstDash val="solid"/>
            </a:ln>
          </c:spPr>
          <c:marker>
            <c:symbol val="none"/>
          </c:marker>
          <c:xVal>
            <c:numRef>
              <c:f>data!$BB$7:$BB$211</c:f>
              <c:numCache>
                <c:formatCode>0.00E+00</c:formatCode>
                <c:ptCount val="205"/>
                <c:pt idx="0">
                  <c:v>100000</c:v>
                </c:pt>
                <c:pt idx="1">
                  <c:v>300000</c:v>
                </c:pt>
                <c:pt idx="2">
                  <c:v>500000</c:v>
                </c:pt>
                <c:pt idx="3">
                  <c:v>600000</c:v>
                </c:pt>
                <c:pt idx="4">
                  <c:v>800000</c:v>
                </c:pt>
                <c:pt idx="5">
                  <c:v>1000000</c:v>
                </c:pt>
                <c:pt idx="6">
                  <c:v>1035321.8432957028</c:v>
                </c:pt>
                <c:pt idx="7">
                  <c:v>1071891.3192051002</c:v>
                </c:pt>
                <c:pt idx="8">
                  <c:v>1109752.4964121</c:v>
                </c:pt>
                <c:pt idx="9">
                  <c:v>1148951.0001873001</c:v>
                </c:pt>
                <c:pt idx="10">
                  <c:v>1189534.0673703002</c:v>
                </c:pt>
                <c:pt idx="11">
                  <c:v>1231550.6032928</c:v>
                </c:pt>
                <c:pt idx="12">
                  <c:v>1275051.2407130001</c:v>
                </c:pt>
                <c:pt idx="13">
                  <c:v>1320088.4008314</c:v>
                </c:pt>
                <c:pt idx="14">
                  <c:v>1366716.3564620011</c:v>
                </c:pt>
                <c:pt idx="15">
                  <c:v>1414991.2974346001</c:v>
                </c:pt>
                <c:pt idx="16">
                  <c:v>1464971.3983073002</c:v>
                </c:pt>
                <c:pt idx="17">
                  <c:v>1516716.8884709</c:v>
                </c:pt>
                <c:pt idx="18">
                  <c:v>1570290.1247294</c:v>
                </c:pt>
                <c:pt idx="19">
                  <c:v>1625755.6664438057</c:v>
                </c:pt>
                <c:pt idx="20">
                  <c:v>1683180.3533310001</c:v>
                </c:pt>
                <c:pt idx="21">
                  <c:v>1742633.3860097008</c:v>
                </c:pt>
                <c:pt idx="22">
                  <c:v>1804186.4093920998</c:v>
                </c:pt>
                <c:pt idx="23">
                  <c:v>1867913.5990208001</c:v>
                </c:pt>
                <c:pt idx="24">
                  <c:v>1933891.7504552</c:v>
                </c:pt>
                <c:pt idx="25">
                  <c:v>2002200.3718156011</c:v>
                </c:pt>
                <c:pt idx="26">
                  <c:v>2072921.7795954011</c:v>
                </c:pt>
                <c:pt idx="27">
                  <c:v>2146141.1978584002</c:v>
                </c:pt>
                <c:pt idx="28">
                  <c:v>2221946.8609394967</c:v>
                </c:pt>
                <c:pt idx="29">
                  <c:v>2300430.1197728999</c:v>
                </c:pt>
                <c:pt idx="30">
                  <c:v>2381685.5519761997</c:v>
                </c:pt>
                <c:pt idx="31">
                  <c:v>2465811.0758225997</c:v>
                </c:pt>
                <c:pt idx="32">
                  <c:v>2552908.0682394998</c:v>
                </c:pt>
                <c:pt idx="33">
                  <c:v>2643081.4869741001</c:v>
                </c:pt>
                <c:pt idx="34">
                  <c:v>2736439.9970747</c:v>
                </c:pt>
                <c:pt idx="35">
                  <c:v>2833096.1018392998</c:v>
                </c:pt>
                <c:pt idx="36">
                  <c:v>2933166.2783900001</c:v>
                </c:pt>
                <c:pt idx="37">
                  <c:v>3036771.1180354967</c:v>
                </c:pt>
                <c:pt idx="38">
                  <c:v>3144035.4715915001</c:v>
                </c:pt>
                <c:pt idx="39">
                  <c:v>3255088.5998351001</c:v>
                </c:pt>
                <c:pt idx="40">
                  <c:v>3370064.3292719</c:v>
                </c:pt>
                <c:pt idx="41">
                  <c:v>3489101.2134067947</c:v>
                </c:pt>
                <c:pt idx="42">
                  <c:v>3612342.6997094001</c:v>
                </c:pt>
                <c:pt idx="43">
                  <c:v>3739937.3024787889</c:v>
                </c:pt>
                <c:pt idx="44">
                  <c:v>3872038.7818126022</c:v>
                </c:pt>
                <c:pt idx="45">
                  <c:v>4008806.3288985002</c:v>
                </c:pt>
                <c:pt idx="46">
                  <c:v>4150404.7578504998</c:v>
                </c:pt>
                <c:pt idx="47">
                  <c:v>4297004.7043208014</c:v>
                </c:pt>
                <c:pt idx="48">
                  <c:v>4448782.8311276007</c:v>
                </c:pt>
                <c:pt idx="49">
                  <c:v>4605922.0411451003</c:v>
                </c:pt>
                <c:pt idx="50">
                  <c:v>4768611.6977144787</c:v>
                </c:pt>
                <c:pt idx="51">
                  <c:v>4937047.8528389996</c:v>
                </c:pt>
                <c:pt idx="52">
                  <c:v>5111433.4834402064</c:v>
                </c:pt>
                <c:pt idx="53">
                  <c:v>5291978.7359584002</c:v>
                </c:pt>
                <c:pt idx="54">
                  <c:v>5478901.1795938993</c:v>
                </c:pt>
                <c:pt idx="55">
                  <c:v>5672426.068492</c:v>
                </c:pt>
                <c:pt idx="56">
                  <c:v>5872786.6131894728</c:v>
                </c:pt>
                <c:pt idx="57">
                  <c:v>6080224.2616494</c:v>
                </c:pt>
                <c:pt idx="58">
                  <c:v>6294988.9902219009</c:v>
                </c:pt>
                <c:pt idx="59">
                  <c:v>6517339.604882366</c:v>
                </c:pt>
                <c:pt idx="60">
                  <c:v>6747544.0531106787</c:v>
                </c:pt>
                <c:pt idx="61">
                  <c:v>6985879.7467852002</c:v>
                </c:pt>
                <c:pt idx="62">
                  <c:v>7232633.8964834996</c:v>
                </c:pt>
                <c:pt idx="63">
                  <c:v>7488103.8575900001</c:v>
                </c:pt>
                <c:pt idx="64">
                  <c:v>7752597.4886295227</c:v>
                </c:pt>
                <c:pt idx="65">
                  <c:v>8026433.5222571995</c:v>
                </c:pt>
                <c:pt idx="66">
                  <c:v>8309941.9493534006</c:v>
                </c:pt>
                <c:pt idx="67">
                  <c:v>8603464.416684499</c:v>
                </c:pt>
                <c:pt idx="68">
                  <c:v>8907354.6386104003</c:v>
                </c:pt>
                <c:pt idx="69">
                  <c:v>9221978.823334273</c:v>
                </c:pt>
                <c:pt idx="70">
                  <c:v>9547716.1142081004</c:v>
                </c:pt>
                <c:pt idx="71">
                  <c:v>9884959.0466255322</c:v>
                </c:pt>
                <c:pt idx="72">
                  <c:v>10234114.021055</c:v>
                </c:pt>
                <c:pt idx="73">
                  <c:v>10595601.792776</c:v>
                </c:pt>
                <c:pt idx="74">
                  <c:v>10969857.978924001</c:v>
                </c:pt>
                <c:pt idx="75">
                  <c:v>11357333.583431</c:v>
                </c:pt>
                <c:pt idx="76">
                  <c:v>11758495.540521957</c:v>
                </c:pt>
                <c:pt idx="77">
                  <c:v>12173827.277396945</c:v>
                </c:pt>
                <c:pt idx="78">
                  <c:v>12603829.296796957</c:v>
                </c:pt>
                <c:pt idx="79">
                  <c:v>13049019.780143999</c:v>
                </c:pt>
                <c:pt idx="80">
                  <c:v>13509935.21198</c:v>
                </c:pt>
                <c:pt idx="81">
                  <c:v>13987131.026471971</c:v>
                </c:pt>
                <c:pt idx="82">
                  <c:v>14481182.276745001</c:v>
                </c:pt>
                <c:pt idx="83">
                  <c:v>14992684.32786</c:v>
                </c:pt>
                <c:pt idx="84">
                  <c:v>15522253.574270004</c:v>
                </c:pt>
                <c:pt idx="85">
                  <c:v>16070528.182615999</c:v>
                </c:pt>
                <c:pt idx="86">
                  <c:v>16638168.860761018</c:v>
                </c:pt>
                <c:pt idx="87">
                  <c:v>17225859.653988</c:v>
                </c:pt>
                <c:pt idx="88">
                  <c:v>17834308.769319002</c:v>
                </c:pt>
                <c:pt idx="89">
                  <c:v>18464249.428955</c:v>
                </c:pt>
                <c:pt idx="90">
                  <c:v>19116440.753857002</c:v>
                </c:pt>
                <c:pt idx="91">
                  <c:v>19791668.678536087</c:v>
                </c:pt>
                <c:pt idx="92">
                  <c:v>20490746.898158021</c:v>
                </c:pt>
                <c:pt idx="93">
                  <c:v>21214517.849105999</c:v>
                </c:pt>
                <c:pt idx="94">
                  <c:v>21963853.724165</c:v>
                </c:pt>
                <c:pt idx="95">
                  <c:v>22739657.523578972</c:v>
                </c:pt>
                <c:pt idx="96">
                  <c:v>23542864.143224001</c:v>
                </c:pt>
                <c:pt idx="97">
                  <c:v>24374441.501222</c:v>
                </c:pt>
                <c:pt idx="98">
                  <c:v>25235391.704348002</c:v>
                </c:pt>
                <c:pt idx="99">
                  <c:v>26126752.255632997</c:v>
                </c:pt>
                <c:pt idx="100">
                  <c:v>27049597.304630999</c:v>
                </c:pt>
                <c:pt idx="101">
                  <c:v>28005038.941835903</c:v>
                </c:pt>
                <c:pt idx="102">
                  <c:v>28994228.538828999</c:v>
                </c:pt>
                <c:pt idx="103">
                  <c:v>30018358.135756083</c:v>
                </c:pt>
                <c:pt idx="104">
                  <c:v>31078661.87782</c:v>
                </c:pt>
                <c:pt idx="105">
                  <c:v>32176417.502507001</c:v>
                </c:pt>
                <c:pt idx="106">
                  <c:v>33312947.879347</c:v>
                </c:pt>
                <c:pt idx="107">
                  <c:v>34489622.604058012</c:v>
                </c:pt>
                <c:pt idx="108">
                  <c:v>35707859.649005003</c:v>
                </c:pt>
                <c:pt idx="109">
                  <c:v>36969127.071950011</c:v>
                </c:pt>
                <c:pt idx="110">
                  <c:v>38274944.785163112</c:v>
                </c:pt>
                <c:pt idx="111">
                  <c:v>39626886.387014985</c:v>
                </c:pt>
                <c:pt idx="112">
                  <c:v>41026581.058271997</c:v>
                </c:pt>
                <c:pt idx="113">
                  <c:v>42475715.525369003</c:v>
                </c:pt>
                <c:pt idx="114">
                  <c:v>43976036.093027003</c:v>
                </c:pt>
                <c:pt idx="115">
                  <c:v>45529350.748669013</c:v>
                </c:pt>
                <c:pt idx="116">
                  <c:v>47137531.341167003</c:v>
                </c:pt>
                <c:pt idx="117">
                  <c:v>48802515.836544</c:v>
                </c:pt>
                <c:pt idx="118">
                  <c:v>50526310.653356984</c:v>
                </c:pt>
                <c:pt idx="119">
                  <c:v>52310993.080563001</c:v>
                </c:pt>
                <c:pt idx="120">
                  <c:v>54158713.780795</c:v>
                </c:pt>
                <c:pt idx="121">
                  <c:v>56071699.382054985</c:v>
                </c:pt>
                <c:pt idx="122">
                  <c:v>58052255.160949111</c:v>
                </c:pt>
                <c:pt idx="123">
                  <c:v>60102767.820703998</c:v>
                </c:pt>
                <c:pt idx="124">
                  <c:v>62225708.367301986</c:v>
                </c:pt>
                <c:pt idx="125">
                  <c:v>64423635.087214001</c:v>
                </c:pt>
                <c:pt idx="126">
                  <c:v>66699196.630300999</c:v>
                </c:pt>
                <c:pt idx="127">
                  <c:v>69055135.201622978</c:v>
                </c:pt>
                <c:pt idx="128">
                  <c:v>71494289.865976006</c:v>
                </c:pt>
                <c:pt idx="129">
                  <c:v>74019599.969155997</c:v>
                </c:pt>
                <c:pt idx="130">
                  <c:v>76634108.680075005</c:v>
                </c:pt>
                <c:pt idx="131">
                  <c:v>79340966.657975003</c:v>
                </c:pt>
                <c:pt idx="132">
                  <c:v>82143435.849194005</c:v>
                </c:pt>
                <c:pt idx="133">
                  <c:v>85044893.418027207</c:v>
                </c:pt>
                <c:pt idx="134">
                  <c:v>88048835.816434979</c:v>
                </c:pt>
                <c:pt idx="135">
                  <c:v>91158882.997508004</c:v>
                </c:pt>
                <c:pt idx="136">
                  <c:v>94378782.777753547</c:v>
                </c:pt>
                <c:pt idx="137">
                  <c:v>97712415.353465378</c:v>
                </c:pt>
                <c:pt idx="138">
                  <c:v>101163797.97661987</c:v>
                </c:pt>
                <c:pt idx="139">
                  <c:v>104737089.79594</c:v>
                </c:pt>
                <c:pt idx="140">
                  <c:v>108436596.86895989</c:v>
                </c:pt>
                <c:pt idx="141">
                  <c:v>112266777.35108</c:v>
                </c:pt>
                <c:pt idx="142">
                  <c:v>116232246.86799</c:v>
                </c:pt>
                <c:pt idx="143">
                  <c:v>120337784.07776</c:v>
                </c:pt>
                <c:pt idx="144">
                  <c:v>124588336.4295</c:v>
                </c:pt>
                <c:pt idx="145">
                  <c:v>128989026.12532987</c:v>
                </c:pt>
                <c:pt idx="146">
                  <c:v>133545156.29299022</c:v>
                </c:pt>
                <c:pt idx="147">
                  <c:v>138262217.37647057</c:v>
                </c:pt>
                <c:pt idx="148">
                  <c:v>143145893.75235</c:v>
                </c:pt>
                <c:pt idx="149">
                  <c:v>148202070.57989001</c:v>
                </c:pt>
                <c:pt idx="150">
                  <c:v>153436840.89300001</c:v>
                </c:pt>
                <c:pt idx="151">
                  <c:v>158856512.94281057</c:v>
                </c:pt>
                <c:pt idx="152">
                  <c:v>164467617.79947001</c:v>
                </c:pt>
                <c:pt idx="153">
                  <c:v>170276917.22259</c:v>
                </c:pt>
                <c:pt idx="154">
                  <c:v>176291411.80959001</c:v>
                </c:pt>
                <c:pt idx="155">
                  <c:v>182518349.43189999</c:v>
                </c:pt>
                <c:pt idx="156">
                  <c:v>188965233.96912</c:v>
                </c:pt>
                <c:pt idx="157">
                  <c:v>195639834.35170999</c:v>
                </c:pt>
                <c:pt idx="158">
                  <c:v>202550193.92307001</c:v>
                </c:pt>
                <c:pt idx="159">
                  <c:v>209704640.13231999</c:v>
                </c:pt>
                <c:pt idx="160">
                  <c:v>217111794.56944999</c:v>
                </c:pt>
                <c:pt idx="161">
                  <c:v>224780583.35487092</c:v>
                </c:pt>
                <c:pt idx="162">
                  <c:v>232720247.89604011</c:v>
                </c:pt>
                <c:pt idx="163">
                  <c:v>240940356.02395001</c:v>
                </c:pt>
                <c:pt idx="164">
                  <c:v>249450813.52303001</c:v>
                </c:pt>
                <c:pt idx="165">
                  <c:v>258261876.06827</c:v>
                </c:pt>
                <c:pt idx="166">
                  <c:v>267384161.58399001</c:v>
                </c:pt>
                <c:pt idx="167">
                  <c:v>276828663.03920949</c:v>
                </c:pt>
                <c:pt idx="168">
                  <c:v>286606761.69483</c:v>
                </c:pt>
                <c:pt idx="169">
                  <c:v>296730240.81888998</c:v>
                </c:pt>
                <c:pt idx="170">
                  <c:v>307211299.88617975</c:v>
                </c:pt>
                <c:pt idx="171">
                  <c:v>318062569.27941</c:v>
                </c:pt>
                <c:pt idx="172">
                  <c:v>329297125.50971001</c:v>
                </c:pt>
                <c:pt idx="173">
                  <c:v>340928506.97467887</c:v>
                </c:pt>
                <c:pt idx="174">
                  <c:v>352970730.27306002</c:v>
                </c:pt>
                <c:pt idx="175">
                  <c:v>365438307.09572995</c:v>
                </c:pt>
                <c:pt idx="176">
                  <c:v>378346261.71319002</c:v>
                </c:pt>
                <c:pt idx="177">
                  <c:v>391710149.08092999</c:v>
                </c:pt>
                <c:pt idx="178">
                  <c:v>405546073.58407974</c:v>
                </c:pt>
                <c:pt idx="179">
                  <c:v>419870708.44439</c:v>
                </c:pt>
                <c:pt idx="180">
                  <c:v>434701315.8125</c:v>
                </c:pt>
                <c:pt idx="181">
                  <c:v>450055767.57005</c:v>
                </c:pt>
                <c:pt idx="182">
                  <c:v>465952566.86646998</c:v>
                </c:pt>
                <c:pt idx="183">
                  <c:v>482410870.41654003</c:v>
                </c:pt>
                <c:pt idx="184">
                  <c:v>499450511.58551002</c:v>
                </c:pt>
                <c:pt idx="185">
                  <c:v>517092024.28967875</c:v>
                </c:pt>
                <c:pt idx="186">
                  <c:v>535356667.74106997</c:v>
                </c:pt>
                <c:pt idx="187">
                  <c:v>554266452.06631005</c:v>
                </c:pt>
                <c:pt idx="188">
                  <c:v>573844164.83024001</c:v>
                </c:pt>
                <c:pt idx="189">
                  <c:v>594113398.49650002</c:v>
                </c:pt>
                <c:pt idx="190">
                  <c:v>615098578.85804999</c:v>
                </c:pt>
                <c:pt idx="191">
                  <c:v>636824994.47186005</c:v>
                </c:pt>
                <c:pt idx="192">
                  <c:v>659318827.13335001</c:v>
                </c:pt>
                <c:pt idx="193">
                  <c:v>682607183.42724001</c:v>
                </c:pt>
                <c:pt idx="194">
                  <c:v>706718127.39274991</c:v>
                </c:pt>
                <c:pt idx="195">
                  <c:v>731680714.34271896</c:v>
                </c:pt>
                <c:pt idx="196">
                  <c:v>757525025.87718999</c:v>
                </c:pt>
                <c:pt idx="197">
                  <c:v>784282206.13376999</c:v>
                </c:pt>
                <c:pt idx="198">
                  <c:v>811984499.31839991</c:v>
                </c:pt>
                <c:pt idx="199">
                  <c:v>840665288.56183004</c:v>
                </c:pt>
                <c:pt idx="200">
                  <c:v>870359136.14851999</c:v>
                </c:pt>
                <c:pt idx="201">
                  <c:v>901101825.16649997</c:v>
                </c:pt>
                <c:pt idx="202">
                  <c:v>932930402.62846899</c:v>
                </c:pt>
                <c:pt idx="203">
                  <c:v>965883224.11587</c:v>
                </c:pt>
                <c:pt idx="204">
                  <c:v>1000000000</c:v>
                </c:pt>
              </c:numCache>
            </c:numRef>
          </c:xVal>
          <c:yVal>
            <c:numRef>
              <c:f>data!$BC$7:$BC$211</c:f>
              <c:numCache>
                <c:formatCode>General</c:formatCode>
                <c:ptCount val="205"/>
                <c:pt idx="0">
                  <c:v>4.2300000000000004</c:v>
                </c:pt>
                <c:pt idx="1">
                  <c:v>12.68</c:v>
                </c:pt>
                <c:pt idx="2">
                  <c:v>21.06</c:v>
                </c:pt>
                <c:pt idx="3">
                  <c:v>25.19</c:v>
                </c:pt>
                <c:pt idx="4">
                  <c:v>33.21</c:v>
                </c:pt>
                <c:pt idx="5">
                  <c:v>42.058384118999996</c:v>
                </c:pt>
                <c:pt idx="6">
                  <c:v>43.322498827000011</c:v>
                </c:pt>
                <c:pt idx="7">
                  <c:v>44.624973193000002</c:v>
                </c:pt>
                <c:pt idx="8">
                  <c:v>45.905246238000011</c:v>
                </c:pt>
                <c:pt idx="9">
                  <c:v>47.207368609</c:v>
                </c:pt>
                <c:pt idx="10">
                  <c:v>48.526283856999996</c:v>
                </c:pt>
                <c:pt idx="11">
                  <c:v>49.846943943000007</c:v>
                </c:pt>
                <c:pt idx="12">
                  <c:v>51.173460053999996</c:v>
                </c:pt>
                <c:pt idx="13">
                  <c:v>52.469400841000002</c:v>
                </c:pt>
                <c:pt idx="14">
                  <c:v>53.805079671999998</c:v>
                </c:pt>
                <c:pt idx="15">
                  <c:v>55.146994557999996</c:v>
                </c:pt>
                <c:pt idx="16">
                  <c:v>56.470339236000143</c:v>
                </c:pt>
                <c:pt idx="17">
                  <c:v>57.810733449999994</c:v>
                </c:pt>
                <c:pt idx="18">
                  <c:v>59.142460067999998</c:v>
                </c:pt>
                <c:pt idx="19">
                  <c:v>60.470198242000158</c:v>
                </c:pt>
                <c:pt idx="20">
                  <c:v>61.796400861000002</c:v>
                </c:pt>
                <c:pt idx="21">
                  <c:v>63.087729027999998</c:v>
                </c:pt>
                <c:pt idx="22">
                  <c:v>64.400116916000002</c:v>
                </c:pt>
                <c:pt idx="23">
                  <c:v>65.710456249999993</c:v>
                </c:pt>
                <c:pt idx="24">
                  <c:v>66.992442877999537</c:v>
                </c:pt>
                <c:pt idx="25">
                  <c:v>68.277369527000005</c:v>
                </c:pt>
                <c:pt idx="26">
                  <c:v>69.570596229000003</c:v>
                </c:pt>
                <c:pt idx="27">
                  <c:v>70.817204582000315</c:v>
                </c:pt>
                <c:pt idx="28">
                  <c:v>72.070522385000004</c:v>
                </c:pt>
                <c:pt idx="29">
                  <c:v>73.304014413000004</c:v>
                </c:pt>
                <c:pt idx="30">
                  <c:v>74.551815980000271</c:v>
                </c:pt>
                <c:pt idx="31">
                  <c:v>75.762342034999548</c:v>
                </c:pt>
                <c:pt idx="32">
                  <c:v>76.998548</c:v>
                </c:pt>
                <c:pt idx="33">
                  <c:v>78.137623944000467</c:v>
                </c:pt>
                <c:pt idx="34">
                  <c:v>79.341625355999994</c:v>
                </c:pt>
                <c:pt idx="35">
                  <c:v>80.499788516999487</c:v>
                </c:pt>
                <c:pt idx="36">
                  <c:v>81.619965062000006</c:v>
                </c:pt>
                <c:pt idx="37">
                  <c:v>82.769531287999982</c:v>
                </c:pt>
                <c:pt idx="38">
                  <c:v>83.888778206999291</c:v>
                </c:pt>
                <c:pt idx="39">
                  <c:v>85.006117437</c:v>
                </c:pt>
                <c:pt idx="40">
                  <c:v>86.109105871999958</c:v>
                </c:pt>
                <c:pt idx="41">
                  <c:v>87.183850975999988</c:v>
                </c:pt>
                <c:pt idx="42">
                  <c:v>88.269792318999535</c:v>
                </c:pt>
                <c:pt idx="43">
                  <c:v>89.335411501999758</c:v>
                </c:pt>
                <c:pt idx="44">
                  <c:v>90.367496794000004</c:v>
                </c:pt>
                <c:pt idx="45">
                  <c:v>91.412661147999998</c:v>
                </c:pt>
                <c:pt idx="46">
                  <c:v>92.467313809000331</c:v>
                </c:pt>
                <c:pt idx="47">
                  <c:v>93.483679533</c:v>
                </c:pt>
                <c:pt idx="48">
                  <c:v>94.533539736999714</c:v>
                </c:pt>
                <c:pt idx="49">
                  <c:v>95.601877442999537</c:v>
                </c:pt>
                <c:pt idx="50">
                  <c:v>96.6238903149994</c:v>
                </c:pt>
                <c:pt idx="51">
                  <c:v>97.646838060999656</c:v>
                </c:pt>
                <c:pt idx="52">
                  <c:v>98.690891056999547</c:v>
                </c:pt>
                <c:pt idx="53">
                  <c:v>99.738468097999714</c:v>
                </c:pt>
                <c:pt idx="54">
                  <c:v>100.7707434369996</c:v>
                </c:pt>
                <c:pt idx="55">
                  <c:v>101.83198276500002</c:v>
                </c:pt>
                <c:pt idx="56">
                  <c:v>102.93224546800035</c:v>
                </c:pt>
                <c:pt idx="57">
                  <c:v>104.02548604799954</c:v>
                </c:pt>
                <c:pt idx="58">
                  <c:v>105.134752999</c:v>
                </c:pt>
                <c:pt idx="59">
                  <c:v>106.2714985139995</c:v>
                </c:pt>
                <c:pt idx="60">
                  <c:v>107.45395274400002</c:v>
                </c:pt>
                <c:pt idx="61">
                  <c:v>108.64141402300002</c:v>
                </c:pt>
                <c:pt idx="62">
                  <c:v>109.90557861000001</c:v>
                </c:pt>
                <c:pt idx="63">
                  <c:v>111.23902236799998</c:v>
                </c:pt>
                <c:pt idx="64">
                  <c:v>112.61614283599967</c:v>
                </c:pt>
                <c:pt idx="65">
                  <c:v>114.061560113</c:v>
                </c:pt>
                <c:pt idx="66">
                  <c:v>115.55025959100027</c:v>
                </c:pt>
                <c:pt idx="67">
                  <c:v>117.148215533</c:v>
                </c:pt>
                <c:pt idx="68">
                  <c:v>118.7977542830003</c:v>
                </c:pt>
                <c:pt idx="69">
                  <c:v>120.51774096299998</c:v>
                </c:pt>
                <c:pt idx="70">
                  <c:v>122.36227015099954</c:v>
                </c:pt>
                <c:pt idx="71">
                  <c:v>124.243666816</c:v>
                </c:pt>
                <c:pt idx="72">
                  <c:v>126.212016412</c:v>
                </c:pt>
                <c:pt idx="73">
                  <c:v>128.29110264399998</c:v>
                </c:pt>
                <c:pt idx="74">
                  <c:v>130.43228085500081</c:v>
                </c:pt>
                <c:pt idx="75">
                  <c:v>132.68546562199998</c:v>
                </c:pt>
                <c:pt idx="76">
                  <c:v>135.01990065999999</c:v>
                </c:pt>
                <c:pt idx="77">
                  <c:v>137.32886521700001</c:v>
                </c:pt>
                <c:pt idx="78">
                  <c:v>139.77400793499999</c:v>
                </c:pt>
                <c:pt idx="79">
                  <c:v>142.31094529799998</c:v>
                </c:pt>
                <c:pt idx="80">
                  <c:v>144.85071724700069</c:v>
                </c:pt>
                <c:pt idx="81">
                  <c:v>147.49531917700054</c:v>
                </c:pt>
                <c:pt idx="82">
                  <c:v>150.19503406299998</c:v>
                </c:pt>
                <c:pt idx="83">
                  <c:v>152.89590600800054</c:v>
                </c:pt>
                <c:pt idx="84">
                  <c:v>155.69537584399998</c:v>
                </c:pt>
                <c:pt idx="85">
                  <c:v>158.49720683600063</c:v>
                </c:pt>
                <c:pt idx="86">
                  <c:v>161.34690723600002</c:v>
                </c:pt>
                <c:pt idx="87">
                  <c:v>164.22971733400001</c:v>
                </c:pt>
                <c:pt idx="88">
                  <c:v>167.17473324199995</c:v>
                </c:pt>
                <c:pt idx="89">
                  <c:v>170.17407484499998</c:v>
                </c:pt>
                <c:pt idx="90">
                  <c:v>173.15080971</c:v>
                </c:pt>
                <c:pt idx="91">
                  <c:v>176.22432991000053</c:v>
                </c:pt>
                <c:pt idx="92">
                  <c:v>179.27296329599992</c:v>
                </c:pt>
                <c:pt idx="93">
                  <c:v>182.37525126799997</c:v>
                </c:pt>
                <c:pt idx="94">
                  <c:v>185.50904196399998</c:v>
                </c:pt>
                <c:pt idx="95">
                  <c:v>188.64533522999992</c:v>
                </c:pt>
                <c:pt idx="96">
                  <c:v>191.76772714800001</c:v>
                </c:pt>
                <c:pt idx="97">
                  <c:v>195.054744554</c:v>
                </c:pt>
                <c:pt idx="98">
                  <c:v>198.28813411900001</c:v>
                </c:pt>
                <c:pt idx="99">
                  <c:v>201.59456293799997</c:v>
                </c:pt>
                <c:pt idx="100">
                  <c:v>204.84299691700107</c:v>
                </c:pt>
                <c:pt idx="101">
                  <c:v>208.16249202400002</c:v>
                </c:pt>
                <c:pt idx="102">
                  <c:v>211.55266352699999</c:v>
                </c:pt>
                <c:pt idx="103">
                  <c:v>214.94616893399999</c:v>
                </c:pt>
                <c:pt idx="104">
                  <c:v>218.32422902300004</c:v>
                </c:pt>
                <c:pt idx="105">
                  <c:v>221.74267485800002</c:v>
                </c:pt>
                <c:pt idx="106">
                  <c:v>225.198978321</c:v>
                </c:pt>
                <c:pt idx="107">
                  <c:v>228.65670605500054</c:v>
                </c:pt>
                <c:pt idx="108">
                  <c:v>232.22339730200054</c:v>
                </c:pt>
                <c:pt idx="109">
                  <c:v>235.71059845899998</c:v>
                </c:pt>
                <c:pt idx="110">
                  <c:v>239.165401449</c:v>
                </c:pt>
                <c:pt idx="111">
                  <c:v>242.58630416399998</c:v>
                </c:pt>
                <c:pt idx="112">
                  <c:v>246.12422982000001</c:v>
                </c:pt>
                <c:pt idx="113">
                  <c:v>249.48602753300054</c:v>
                </c:pt>
                <c:pt idx="114">
                  <c:v>252.84578131500001</c:v>
                </c:pt>
                <c:pt idx="115">
                  <c:v>256.35883159600002</c:v>
                </c:pt>
                <c:pt idx="116">
                  <c:v>259.858374325</c:v>
                </c:pt>
                <c:pt idx="117">
                  <c:v>263.44059123699969</c:v>
                </c:pt>
                <c:pt idx="118">
                  <c:v>267.00475014800003</c:v>
                </c:pt>
                <c:pt idx="119">
                  <c:v>270.62923829900001</c:v>
                </c:pt>
                <c:pt idx="120">
                  <c:v>274.32278632300137</c:v>
                </c:pt>
                <c:pt idx="121">
                  <c:v>278.06704284900002</c:v>
                </c:pt>
                <c:pt idx="122">
                  <c:v>281.80251991099863</c:v>
                </c:pt>
                <c:pt idx="123">
                  <c:v>285.555818816</c:v>
                </c:pt>
                <c:pt idx="124">
                  <c:v>289.44465617899999</c:v>
                </c:pt>
                <c:pt idx="125">
                  <c:v>293.260302104</c:v>
                </c:pt>
                <c:pt idx="126">
                  <c:v>296.93786251900002</c:v>
                </c:pt>
                <c:pt idx="127">
                  <c:v>300.79889195399875</c:v>
                </c:pt>
                <c:pt idx="128">
                  <c:v>304.44567479800003</c:v>
                </c:pt>
                <c:pt idx="129">
                  <c:v>308.17351264099881</c:v>
                </c:pt>
                <c:pt idx="130">
                  <c:v>311.70393317099899</c:v>
                </c:pt>
                <c:pt idx="131">
                  <c:v>315.39249308000001</c:v>
                </c:pt>
                <c:pt idx="132">
                  <c:v>318.89697946699783</c:v>
                </c:pt>
                <c:pt idx="133">
                  <c:v>322.35950021999997</c:v>
                </c:pt>
                <c:pt idx="134">
                  <c:v>325.77151875099725</c:v>
                </c:pt>
                <c:pt idx="135">
                  <c:v>329.20076255599969</c:v>
                </c:pt>
                <c:pt idx="136">
                  <c:v>332.31099121</c:v>
                </c:pt>
                <c:pt idx="137">
                  <c:v>335.33141066899844</c:v>
                </c:pt>
                <c:pt idx="138">
                  <c:v>338.37245801500001</c:v>
                </c:pt>
                <c:pt idx="139">
                  <c:v>341.0883714709982</c:v>
                </c:pt>
                <c:pt idx="140">
                  <c:v>343.94240622500001</c:v>
                </c:pt>
                <c:pt idx="141">
                  <c:v>346.53842805999881</c:v>
                </c:pt>
                <c:pt idx="142">
                  <c:v>349.21624716699893</c:v>
                </c:pt>
                <c:pt idx="143">
                  <c:v>351.65443553000125</c:v>
                </c:pt>
                <c:pt idx="144">
                  <c:v>353.51661898999856</c:v>
                </c:pt>
                <c:pt idx="145">
                  <c:v>355.69710545599838</c:v>
                </c:pt>
                <c:pt idx="146">
                  <c:v>357.95859737699863</c:v>
                </c:pt>
                <c:pt idx="147">
                  <c:v>359.74367410500008</c:v>
                </c:pt>
                <c:pt idx="148">
                  <c:v>361.43888510199969</c:v>
                </c:pt>
                <c:pt idx="149">
                  <c:v>363.03747919300002</c:v>
                </c:pt>
                <c:pt idx="150">
                  <c:v>364.44956001899999</c:v>
                </c:pt>
                <c:pt idx="151">
                  <c:v>366.03361179199862</c:v>
                </c:pt>
                <c:pt idx="152">
                  <c:v>367.176794175</c:v>
                </c:pt>
                <c:pt idx="153">
                  <c:v>368.39369664799881</c:v>
                </c:pt>
                <c:pt idx="154">
                  <c:v>368.99968919700001</c:v>
                </c:pt>
                <c:pt idx="155">
                  <c:v>369.991255941997</c:v>
                </c:pt>
                <c:pt idx="156">
                  <c:v>370.96133388099838</c:v>
                </c:pt>
                <c:pt idx="157">
                  <c:v>371.77238000800003</c:v>
                </c:pt>
                <c:pt idx="158">
                  <c:v>372.17114621099893</c:v>
                </c:pt>
                <c:pt idx="159">
                  <c:v>372.56418283400137</c:v>
                </c:pt>
                <c:pt idx="160">
                  <c:v>372.85415386699964</c:v>
                </c:pt>
                <c:pt idx="161">
                  <c:v>373.13328763099997</c:v>
                </c:pt>
                <c:pt idx="162">
                  <c:v>373.58461331199999</c:v>
                </c:pt>
                <c:pt idx="163">
                  <c:v>373.80925432599997</c:v>
                </c:pt>
                <c:pt idx="164">
                  <c:v>373.71444339500107</c:v>
                </c:pt>
                <c:pt idx="165">
                  <c:v>373.58572371499969</c:v>
                </c:pt>
                <c:pt idx="166">
                  <c:v>373.03998613000078</c:v>
                </c:pt>
                <c:pt idx="167">
                  <c:v>372.98380831599923</c:v>
                </c:pt>
                <c:pt idx="168">
                  <c:v>372.95949189100008</c:v>
                </c:pt>
                <c:pt idx="169">
                  <c:v>373.09543683799899</c:v>
                </c:pt>
                <c:pt idx="170">
                  <c:v>373.450780931</c:v>
                </c:pt>
                <c:pt idx="171">
                  <c:v>373.30840859</c:v>
                </c:pt>
                <c:pt idx="172">
                  <c:v>373.47535673899807</c:v>
                </c:pt>
                <c:pt idx="173">
                  <c:v>373.38957647699863</c:v>
                </c:pt>
                <c:pt idx="174">
                  <c:v>373.79526544099843</c:v>
                </c:pt>
                <c:pt idx="175">
                  <c:v>373.50891075799819</c:v>
                </c:pt>
                <c:pt idx="176">
                  <c:v>374.375554126</c:v>
                </c:pt>
                <c:pt idx="177">
                  <c:v>374.65397382600008</c:v>
                </c:pt>
                <c:pt idx="178">
                  <c:v>375.720781612</c:v>
                </c:pt>
                <c:pt idx="179">
                  <c:v>375.9568320089985</c:v>
                </c:pt>
                <c:pt idx="180">
                  <c:v>377.11184778500001</c:v>
                </c:pt>
                <c:pt idx="181">
                  <c:v>378.92247536799869</c:v>
                </c:pt>
                <c:pt idx="182">
                  <c:v>379.90433150799856</c:v>
                </c:pt>
                <c:pt idx="183">
                  <c:v>381.59370284599862</c:v>
                </c:pt>
                <c:pt idx="184">
                  <c:v>383.37497709500002</c:v>
                </c:pt>
                <c:pt idx="185">
                  <c:v>384.43648722299838</c:v>
                </c:pt>
                <c:pt idx="186">
                  <c:v>386.459211143</c:v>
                </c:pt>
                <c:pt idx="187">
                  <c:v>388.34526605100001</c:v>
                </c:pt>
                <c:pt idx="188">
                  <c:v>389.48625240899725</c:v>
                </c:pt>
                <c:pt idx="189">
                  <c:v>391.31726804000004</c:v>
                </c:pt>
                <c:pt idx="190">
                  <c:v>393.72771619599899</c:v>
                </c:pt>
                <c:pt idx="191">
                  <c:v>395.02259149099899</c:v>
                </c:pt>
                <c:pt idx="192">
                  <c:v>396.309114024</c:v>
                </c:pt>
                <c:pt idx="193">
                  <c:v>397.68338700499999</c:v>
                </c:pt>
                <c:pt idx="194">
                  <c:v>399.17450114399998</c:v>
                </c:pt>
                <c:pt idx="195">
                  <c:v>400.25023999299844</c:v>
                </c:pt>
                <c:pt idx="196">
                  <c:v>401.00288946400002</c:v>
                </c:pt>
                <c:pt idx="197">
                  <c:v>400.60125357599969</c:v>
                </c:pt>
                <c:pt idx="198">
                  <c:v>400.665406201</c:v>
                </c:pt>
                <c:pt idx="199">
                  <c:v>401.193402037</c:v>
                </c:pt>
                <c:pt idx="200">
                  <c:v>401.91673558299772</c:v>
                </c:pt>
                <c:pt idx="201">
                  <c:v>401.96232030799899</c:v>
                </c:pt>
                <c:pt idx="202">
                  <c:v>401.71633750199754</c:v>
                </c:pt>
                <c:pt idx="203">
                  <c:v>401.20298126599999</c:v>
                </c:pt>
                <c:pt idx="204">
                  <c:v>399.54940398399998</c:v>
                </c:pt>
              </c:numCache>
            </c:numRef>
          </c:yVal>
          <c:smooth val="1"/>
        </c:ser>
        <c:ser>
          <c:idx val="4"/>
          <c:order val="2"/>
          <c:tx>
            <c:strRef>
              <c:f>data!$BJ$6</c:f>
              <c:strCache>
                <c:ptCount val="1"/>
                <c:pt idx="0">
                  <c:v>Z 75</c:v>
                </c:pt>
              </c:strCache>
            </c:strRef>
          </c:tx>
          <c:spPr>
            <a:ln w="25400">
              <a:solidFill>
                <a:srgbClr val="FF0000"/>
              </a:solidFill>
              <a:prstDash val="solid"/>
            </a:ln>
          </c:spPr>
          <c:marker>
            <c:symbol val="none"/>
          </c:marker>
          <c:xVal>
            <c:numRef>
              <c:f>data!$BI$7:$BI$33</c:f>
              <c:numCache>
                <c:formatCode>0.00E+00</c:formatCode>
                <c:ptCount val="27"/>
                <c:pt idx="0">
                  <c:v>100000</c:v>
                </c:pt>
                <c:pt idx="1">
                  <c:v>120000</c:v>
                </c:pt>
                <c:pt idx="2">
                  <c:v>150000</c:v>
                </c:pt>
                <c:pt idx="3">
                  <c:v>200000</c:v>
                </c:pt>
                <c:pt idx="4">
                  <c:v>240000</c:v>
                </c:pt>
                <c:pt idx="5">
                  <c:v>300000</c:v>
                </c:pt>
                <c:pt idx="6">
                  <c:v>400000</c:v>
                </c:pt>
                <c:pt idx="7">
                  <c:v>500000</c:v>
                </c:pt>
                <c:pt idx="8">
                  <c:v>600000</c:v>
                </c:pt>
                <c:pt idx="9">
                  <c:v>800000</c:v>
                </c:pt>
                <c:pt idx="10">
                  <c:v>1000000</c:v>
                </c:pt>
                <c:pt idx="11">
                  <c:v>1200000</c:v>
                </c:pt>
                <c:pt idx="12">
                  <c:v>1600000</c:v>
                </c:pt>
                <c:pt idx="13">
                  <c:v>1800000</c:v>
                </c:pt>
                <c:pt idx="14">
                  <c:v>2000000</c:v>
                </c:pt>
                <c:pt idx="15">
                  <c:v>2600000</c:v>
                </c:pt>
                <c:pt idx="16">
                  <c:v>3000000</c:v>
                </c:pt>
                <c:pt idx="17">
                  <c:v>4000000</c:v>
                </c:pt>
                <c:pt idx="18">
                  <c:v>5000000</c:v>
                </c:pt>
                <c:pt idx="19">
                  <c:v>6000000</c:v>
                </c:pt>
                <c:pt idx="20">
                  <c:v>8000000</c:v>
                </c:pt>
                <c:pt idx="21">
                  <c:v>10000000</c:v>
                </c:pt>
                <c:pt idx="22">
                  <c:v>12000000</c:v>
                </c:pt>
                <c:pt idx="23">
                  <c:v>15000000</c:v>
                </c:pt>
                <c:pt idx="24">
                  <c:v>20000000</c:v>
                </c:pt>
                <c:pt idx="25">
                  <c:v>25000000</c:v>
                </c:pt>
                <c:pt idx="26">
                  <c:v>30000000</c:v>
                </c:pt>
              </c:numCache>
            </c:numRef>
          </c:xVal>
          <c:yVal>
            <c:numRef>
              <c:f>data!$BJ$7:$BJ$33</c:f>
              <c:numCache>
                <c:formatCode>General</c:formatCode>
                <c:ptCount val="27"/>
                <c:pt idx="0">
                  <c:v>15.485000000000024</c:v>
                </c:pt>
                <c:pt idx="1">
                  <c:v>18.817000000000071</c:v>
                </c:pt>
                <c:pt idx="2">
                  <c:v>23.946999999999989</c:v>
                </c:pt>
                <c:pt idx="3">
                  <c:v>32.580999999999996</c:v>
                </c:pt>
                <c:pt idx="4">
                  <c:v>39.47</c:v>
                </c:pt>
                <c:pt idx="5">
                  <c:v>49.849999999999994</c:v>
                </c:pt>
                <c:pt idx="6">
                  <c:v>66.63</c:v>
                </c:pt>
                <c:pt idx="7">
                  <c:v>81.961000000000027</c:v>
                </c:pt>
                <c:pt idx="8">
                  <c:v>95.311000000000007</c:v>
                </c:pt>
                <c:pt idx="9">
                  <c:v>116.59699999999999</c:v>
                </c:pt>
                <c:pt idx="10">
                  <c:v>133.38000000000054</c:v>
                </c:pt>
                <c:pt idx="11">
                  <c:v>145.61699999999999</c:v>
                </c:pt>
                <c:pt idx="12">
                  <c:v>158.62</c:v>
                </c:pt>
                <c:pt idx="13">
                  <c:v>158.82500000000007</c:v>
                </c:pt>
                <c:pt idx="14">
                  <c:v>155.26</c:v>
                </c:pt>
                <c:pt idx="15">
                  <c:v>137.81700000000001</c:v>
                </c:pt>
                <c:pt idx="16">
                  <c:v>125.45699999999999</c:v>
                </c:pt>
                <c:pt idx="17">
                  <c:v>105.37199999999999</c:v>
                </c:pt>
                <c:pt idx="18">
                  <c:v>95.427000000000007</c:v>
                </c:pt>
                <c:pt idx="19">
                  <c:v>89.95</c:v>
                </c:pt>
                <c:pt idx="20">
                  <c:v>83.13</c:v>
                </c:pt>
                <c:pt idx="21">
                  <c:v>78.2</c:v>
                </c:pt>
                <c:pt idx="22">
                  <c:v>74.209999999999994</c:v>
                </c:pt>
                <c:pt idx="23">
                  <c:v>69.489999999999995</c:v>
                </c:pt>
                <c:pt idx="24">
                  <c:v>63.63</c:v>
                </c:pt>
                <c:pt idx="25">
                  <c:v>59.65</c:v>
                </c:pt>
                <c:pt idx="26">
                  <c:v>56.790000000000013</c:v>
                </c:pt>
              </c:numCache>
            </c:numRef>
          </c:yVal>
          <c:smooth val="1"/>
        </c:ser>
        <c:ser>
          <c:idx val="5"/>
          <c:order val="3"/>
          <c:tx>
            <c:strRef>
              <c:f>data!$AZ$6</c:f>
              <c:strCache>
                <c:ptCount val="1"/>
                <c:pt idx="0">
                  <c:v>Z 43</c:v>
                </c:pt>
              </c:strCache>
            </c:strRef>
          </c:tx>
          <c:spPr>
            <a:ln w="25400">
              <a:solidFill>
                <a:srgbClr val="000000"/>
              </a:solidFill>
              <a:prstDash val="solid"/>
            </a:ln>
          </c:spPr>
          <c:marker>
            <c:symbol val="none"/>
          </c:marker>
          <c:xVal>
            <c:numRef>
              <c:f>data!$AG$7:$AG$211</c:f>
              <c:numCache>
                <c:formatCode>0.00E+00</c:formatCode>
                <c:ptCount val="205"/>
                <c:pt idx="0">
                  <c:v>100000</c:v>
                </c:pt>
                <c:pt idx="1">
                  <c:v>300000</c:v>
                </c:pt>
                <c:pt idx="2">
                  <c:v>500000</c:v>
                </c:pt>
                <c:pt idx="3">
                  <c:v>600000</c:v>
                </c:pt>
                <c:pt idx="4">
                  <c:v>800000</c:v>
                </c:pt>
                <c:pt idx="5">
                  <c:v>1000000</c:v>
                </c:pt>
                <c:pt idx="6">
                  <c:v>1035321.8432957028</c:v>
                </c:pt>
                <c:pt idx="7">
                  <c:v>1071891.3192051002</c:v>
                </c:pt>
                <c:pt idx="8">
                  <c:v>1109752.4964121</c:v>
                </c:pt>
                <c:pt idx="9">
                  <c:v>1148951.0001873001</c:v>
                </c:pt>
                <c:pt idx="10">
                  <c:v>1189534.0673703002</c:v>
                </c:pt>
                <c:pt idx="11">
                  <c:v>1231550.6032928</c:v>
                </c:pt>
                <c:pt idx="12">
                  <c:v>1275051.2407130001</c:v>
                </c:pt>
                <c:pt idx="13">
                  <c:v>1320088.4008314</c:v>
                </c:pt>
                <c:pt idx="14">
                  <c:v>1366716.3564620011</c:v>
                </c:pt>
                <c:pt idx="15">
                  <c:v>1414991.2974346001</c:v>
                </c:pt>
                <c:pt idx="16">
                  <c:v>1464971.3983073002</c:v>
                </c:pt>
                <c:pt idx="17">
                  <c:v>1516716.8884709</c:v>
                </c:pt>
                <c:pt idx="18">
                  <c:v>1570290.1247294</c:v>
                </c:pt>
                <c:pt idx="19">
                  <c:v>1625755.6664438057</c:v>
                </c:pt>
                <c:pt idx="20">
                  <c:v>1683180.3533310001</c:v>
                </c:pt>
                <c:pt idx="21">
                  <c:v>1742633.3860097008</c:v>
                </c:pt>
                <c:pt idx="22">
                  <c:v>1804186.4093920998</c:v>
                </c:pt>
                <c:pt idx="23">
                  <c:v>1867913.5990208001</c:v>
                </c:pt>
                <c:pt idx="24">
                  <c:v>1933891.7504552</c:v>
                </c:pt>
                <c:pt idx="25">
                  <c:v>2002200.3718156011</c:v>
                </c:pt>
                <c:pt idx="26">
                  <c:v>2072921.7795954011</c:v>
                </c:pt>
                <c:pt idx="27">
                  <c:v>2146141.1978584002</c:v>
                </c:pt>
                <c:pt idx="28">
                  <c:v>2221946.8609394967</c:v>
                </c:pt>
                <c:pt idx="29">
                  <c:v>2300430.1197728999</c:v>
                </c:pt>
                <c:pt idx="30">
                  <c:v>2381685.5519761997</c:v>
                </c:pt>
                <c:pt idx="31">
                  <c:v>2465811.0758225997</c:v>
                </c:pt>
                <c:pt idx="32">
                  <c:v>2552908.0682394998</c:v>
                </c:pt>
                <c:pt idx="33">
                  <c:v>2643081.4869741001</c:v>
                </c:pt>
                <c:pt idx="34">
                  <c:v>2736439.9970747</c:v>
                </c:pt>
                <c:pt idx="35">
                  <c:v>2833096.1018392998</c:v>
                </c:pt>
                <c:pt idx="36">
                  <c:v>2933166.2783900001</c:v>
                </c:pt>
                <c:pt idx="37">
                  <c:v>3036771.1180354967</c:v>
                </c:pt>
                <c:pt idx="38">
                  <c:v>3144035.4715915001</c:v>
                </c:pt>
                <c:pt idx="39">
                  <c:v>3255088.5998351001</c:v>
                </c:pt>
                <c:pt idx="40">
                  <c:v>3370064.3292719</c:v>
                </c:pt>
                <c:pt idx="41">
                  <c:v>3489101.2134067947</c:v>
                </c:pt>
                <c:pt idx="42">
                  <c:v>3612342.6997094001</c:v>
                </c:pt>
                <c:pt idx="43">
                  <c:v>3739937.3024787889</c:v>
                </c:pt>
                <c:pt idx="44">
                  <c:v>3872038.7818126022</c:v>
                </c:pt>
                <c:pt idx="45">
                  <c:v>4008806.3288985002</c:v>
                </c:pt>
                <c:pt idx="46">
                  <c:v>4150404.7578504998</c:v>
                </c:pt>
                <c:pt idx="47">
                  <c:v>4297004.7043208014</c:v>
                </c:pt>
                <c:pt idx="48">
                  <c:v>4448782.8311276007</c:v>
                </c:pt>
                <c:pt idx="49">
                  <c:v>4605922.0411451003</c:v>
                </c:pt>
                <c:pt idx="50">
                  <c:v>4768611.6977144787</c:v>
                </c:pt>
                <c:pt idx="51">
                  <c:v>4937047.8528389996</c:v>
                </c:pt>
                <c:pt idx="52">
                  <c:v>5111433.4834402064</c:v>
                </c:pt>
                <c:pt idx="53">
                  <c:v>5291978.7359584002</c:v>
                </c:pt>
                <c:pt idx="54">
                  <c:v>5478901.1795938993</c:v>
                </c:pt>
                <c:pt idx="55">
                  <c:v>5672426.068492</c:v>
                </c:pt>
                <c:pt idx="56">
                  <c:v>5872786.6131894728</c:v>
                </c:pt>
                <c:pt idx="57">
                  <c:v>6080224.2616494</c:v>
                </c:pt>
                <c:pt idx="58">
                  <c:v>6294988.9902219009</c:v>
                </c:pt>
                <c:pt idx="59">
                  <c:v>6517339.604882366</c:v>
                </c:pt>
                <c:pt idx="60">
                  <c:v>6747544.0531106787</c:v>
                </c:pt>
                <c:pt idx="61">
                  <c:v>6985879.7467852002</c:v>
                </c:pt>
                <c:pt idx="62">
                  <c:v>7232633.8964834996</c:v>
                </c:pt>
                <c:pt idx="63">
                  <c:v>7488103.8575900001</c:v>
                </c:pt>
                <c:pt idx="64">
                  <c:v>7752597.4886295227</c:v>
                </c:pt>
                <c:pt idx="65">
                  <c:v>8026433.5222571995</c:v>
                </c:pt>
                <c:pt idx="66">
                  <c:v>8309941.9493534006</c:v>
                </c:pt>
                <c:pt idx="67">
                  <c:v>8603464.416684499</c:v>
                </c:pt>
                <c:pt idx="68">
                  <c:v>8907354.6386104003</c:v>
                </c:pt>
                <c:pt idx="69">
                  <c:v>9221978.823334273</c:v>
                </c:pt>
                <c:pt idx="70">
                  <c:v>9547716.1142081004</c:v>
                </c:pt>
                <c:pt idx="71">
                  <c:v>9884959.0466255322</c:v>
                </c:pt>
                <c:pt idx="72">
                  <c:v>10234114.021055</c:v>
                </c:pt>
                <c:pt idx="73">
                  <c:v>10595601.792776</c:v>
                </c:pt>
                <c:pt idx="74">
                  <c:v>10969857.978924001</c:v>
                </c:pt>
                <c:pt idx="75">
                  <c:v>11357333.583431</c:v>
                </c:pt>
                <c:pt idx="76">
                  <c:v>11758495.540521957</c:v>
                </c:pt>
                <c:pt idx="77">
                  <c:v>12173827.277396945</c:v>
                </c:pt>
                <c:pt idx="78">
                  <c:v>12603829.296796957</c:v>
                </c:pt>
                <c:pt idx="79">
                  <c:v>13049019.780143999</c:v>
                </c:pt>
                <c:pt idx="80">
                  <c:v>13509935.21198</c:v>
                </c:pt>
                <c:pt idx="81">
                  <c:v>13987131.026471971</c:v>
                </c:pt>
                <c:pt idx="82">
                  <c:v>14481182.276745001</c:v>
                </c:pt>
                <c:pt idx="83">
                  <c:v>14992684.32786</c:v>
                </c:pt>
                <c:pt idx="84">
                  <c:v>15522253.574270004</c:v>
                </c:pt>
                <c:pt idx="85">
                  <c:v>16070528.182615999</c:v>
                </c:pt>
                <c:pt idx="86">
                  <c:v>16638168.860761018</c:v>
                </c:pt>
                <c:pt idx="87">
                  <c:v>17225859.653988</c:v>
                </c:pt>
                <c:pt idx="88">
                  <c:v>17834308.769319002</c:v>
                </c:pt>
                <c:pt idx="89">
                  <c:v>18464249.428955</c:v>
                </c:pt>
                <c:pt idx="90">
                  <c:v>19116440.753857002</c:v>
                </c:pt>
                <c:pt idx="91">
                  <c:v>19791668.678536087</c:v>
                </c:pt>
                <c:pt idx="92">
                  <c:v>20490746.898158021</c:v>
                </c:pt>
                <c:pt idx="93">
                  <c:v>21214517.849105999</c:v>
                </c:pt>
                <c:pt idx="94">
                  <c:v>21963853.724165</c:v>
                </c:pt>
                <c:pt idx="95">
                  <c:v>22739657.523578972</c:v>
                </c:pt>
                <c:pt idx="96">
                  <c:v>23542864.143224001</c:v>
                </c:pt>
                <c:pt idx="97">
                  <c:v>24374441.501222</c:v>
                </c:pt>
                <c:pt idx="98">
                  <c:v>25235391.704348002</c:v>
                </c:pt>
                <c:pt idx="99">
                  <c:v>26126752.255632997</c:v>
                </c:pt>
                <c:pt idx="100">
                  <c:v>27049597.304630999</c:v>
                </c:pt>
                <c:pt idx="101">
                  <c:v>28005038.941835903</c:v>
                </c:pt>
                <c:pt idx="102">
                  <c:v>28994228.538828999</c:v>
                </c:pt>
                <c:pt idx="103">
                  <c:v>30018358.135756083</c:v>
                </c:pt>
                <c:pt idx="104">
                  <c:v>31078661.87782</c:v>
                </c:pt>
                <c:pt idx="105">
                  <c:v>32176417.502507001</c:v>
                </c:pt>
                <c:pt idx="106">
                  <c:v>33312947.879347</c:v>
                </c:pt>
                <c:pt idx="107">
                  <c:v>34489622.604058012</c:v>
                </c:pt>
                <c:pt idx="108">
                  <c:v>35707859.649005003</c:v>
                </c:pt>
                <c:pt idx="109">
                  <c:v>36969127.071950011</c:v>
                </c:pt>
                <c:pt idx="110">
                  <c:v>38274944.785163112</c:v>
                </c:pt>
                <c:pt idx="111">
                  <c:v>39626886.387014985</c:v>
                </c:pt>
                <c:pt idx="112">
                  <c:v>41026581.058271997</c:v>
                </c:pt>
                <c:pt idx="113">
                  <c:v>42475715.525369003</c:v>
                </c:pt>
                <c:pt idx="114">
                  <c:v>43976036.093027003</c:v>
                </c:pt>
                <c:pt idx="115">
                  <c:v>45529350.748669013</c:v>
                </c:pt>
                <c:pt idx="116">
                  <c:v>47137531.341167003</c:v>
                </c:pt>
                <c:pt idx="117">
                  <c:v>48802515.836544</c:v>
                </c:pt>
                <c:pt idx="118">
                  <c:v>50526310.653356984</c:v>
                </c:pt>
                <c:pt idx="119">
                  <c:v>52310993.080563001</c:v>
                </c:pt>
                <c:pt idx="120">
                  <c:v>54158713.780795</c:v>
                </c:pt>
                <c:pt idx="121">
                  <c:v>56071699.382054985</c:v>
                </c:pt>
                <c:pt idx="122">
                  <c:v>58052255.160949111</c:v>
                </c:pt>
                <c:pt idx="123">
                  <c:v>60102767.820703998</c:v>
                </c:pt>
                <c:pt idx="124">
                  <c:v>62225708.367301986</c:v>
                </c:pt>
                <c:pt idx="125">
                  <c:v>64423635.087214001</c:v>
                </c:pt>
                <c:pt idx="126">
                  <c:v>66699196.630300999</c:v>
                </c:pt>
                <c:pt idx="127">
                  <c:v>69055135.201622978</c:v>
                </c:pt>
                <c:pt idx="128">
                  <c:v>71494289.865976006</c:v>
                </c:pt>
                <c:pt idx="129">
                  <c:v>74019599.969155997</c:v>
                </c:pt>
                <c:pt idx="130">
                  <c:v>76634108.680075005</c:v>
                </c:pt>
                <c:pt idx="131">
                  <c:v>79340966.657975003</c:v>
                </c:pt>
                <c:pt idx="132">
                  <c:v>82143435.849194005</c:v>
                </c:pt>
                <c:pt idx="133">
                  <c:v>85044893.418027207</c:v>
                </c:pt>
                <c:pt idx="134">
                  <c:v>88048835.816434979</c:v>
                </c:pt>
                <c:pt idx="135">
                  <c:v>91158882.997508004</c:v>
                </c:pt>
                <c:pt idx="136">
                  <c:v>94378782.777753547</c:v>
                </c:pt>
                <c:pt idx="137">
                  <c:v>97712415.353465378</c:v>
                </c:pt>
                <c:pt idx="138">
                  <c:v>101163797.97661987</c:v>
                </c:pt>
                <c:pt idx="139">
                  <c:v>104737089.79594</c:v>
                </c:pt>
                <c:pt idx="140">
                  <c:v>108436596.86895989</c:v>
                </c:pt>
                <c:pt idx="141">
                  <c:v>112266777.35108</c:v>
                </c:pt>
                <c:pt idx="142">
                  <c:v>116232246.86799</c:v>
                </c:pt>
                <c:pt idx="143">
                  <c:v>120337784.07776</c:v>
                </c:pt>
                <c:pt idx="144">
                  <c:v>124588336.4295</c:v>
                </c:pt>
                <c:pt idx="145">
                  <c:v>128989026.12532987</c:v>
                </c:pt>
                <c:pt idx="146">
                  <c:v>133545156.29299022</c:v>
                </c:pt>
                <c:pt idx="147">
                  <c:v>138262217.37647057</c:v>
                </c:pt>
                <c:pt idx="148">
                  <c:v>143145893.75235</c:v>
                </c:pt>
                <c:pt idx="149">
                  <c:v>148202070.57989001</c:v>
                </c:pt>
                <c:pt idx="150">
                  <c:v>153436840.89300001</c:v>
                </c:pt>
                <c:pt idx="151">
                  <c:v>158856512.94281057</c:v>
                </c:pt>
                <c:pt idx="152">
                  <c:v>164467617.79947001</c:v>
                </c:pt>
                <c:pt idx="153">
                  <c:v>170276917.22259</c:v>
                </c:pt>
                <c:pt idx="154">
                  <c:v>176291411.80959001</c:v>
                </c:pt>
                <c:pt idx="155">
                  <c:v>182518349.43189999</c:v>
                </c:pt>
                <c:pt idx="156">
                  <c:v>188965233.96912</c:v>
                </c:pt>
                <c:pt idx="157">
                  <c:v>195639834.35170999</c:v>
                </c:pt>
                <c:pt idx="158">
                  <c:v>202550193.92307001</c:v>
                </c:pt>
                <c:pt idx="159">
                  <c:v>209704640.13231999</c:v>
                </c:pt>
                <c:pt idx="160">
                  <c:v>217111794.56944999</c:v>
                </c:pt>
                <c:pt idx="161">
                  <c:v>224780583.35487092</c:v>
                </c:pt>
                <c:pt idx="162">
                  <c:v>232720247.89604011</c:v>
                </c:pt>
                <c:pt idx="163">
                  <c:v>240940356.02395001</c:v>
                </c:pt>
                <c:pt idx="164">
                  <c:v>249450813.52303001</c:v>
                </c:pt>
                <c:pt idx="165">
                  <c:v>258261876.06827</c:v>
                </c:pt>
                <c:pt idx="166">
                  <c:v>267384161.58399001</c:v>
                </c:pt>
                <c:pt idx="167">
                  <c:v>276828663.03920949</c:v>
                </c:pt>
                <c:pt idx="168">
                  <c:v>286606761.69483</c:v>
                </c:pt>
                <c:pt idx="169">
                  <c:v>296730240.81888998</c:v>
                </c:pt>
                <c:pt idx="170">
                  <c:v>307211299.88617975</c:v>
                </c:pt>
                <c:pt idx="171">
                  <c:v>318062569.27941</c:v>
                </c:pt>
                <c:pt idx="172">
                  <c:v>329297125.50971001</c:v>
                </c:pt>
                <c:pt idx="173">
                  <c:v>340928506.97467887</c:v>
                </c:pt>
                <c:pt idx="174">
                  <c:v>352970730.27306002</c:v>
                </c:pt>
                <c:pt idx="175">
                  <c:v>365438307.09572995</c:v>
                </c:pt>
                <c:pt idx="176">
                  <c:v>378346261.71319002</c:v>
                </c:pt>
                <c:pt idx="177">
                  <c:v>391710149.08092999</c:v>
                </c:pt>
                <c:pt idx="178">
                  <c:v>405546073.58407974</c:v>
                </c:pt>
                <c:pt idx="179">
                  <c:v>419870708.44439</c:v>
                </c:pt>
                <c:pt idx="180">
                  <c:v>434701315.8125</c:v>
                </c:pt>
                <c:pt idx="181">
                  <c:v>450055767.57005</c:v>
                </c:pt>
                <c:pt idx="182">
                  <c:v>465952566.86646998</c:v>
                </c:pt>
                <c:pt idx="183">
                  <c:v>482410870.41654003</c:v>
                </c:pt>
                <c:pt idx="184">
                  <c:v>499450511.58551002</c:v>
                </c:pt>
                <c:pt idx="185">
                  <c:v>517092024.28967875</c:v>
                </c:pt>
                <c:pt idx="186">
                  <c:v>535356667.74106997</c:v>
                </c:pt>
                <c:pt idx="187">
                  <c:v>554266452.06631005</c:v>
                </c:pt>
                <c:pt idx="188">
                  <c:v>573844164.83024001</c:v>
                </c:pt>
                <c:pt idx="189">
                  <c:v>594113398.49650002</c:v>
                </c:pt>
                <c:pt idx="190">
                  <c:v>615098578.85804999</c:v>
                </c:pt>
                <c:pt idx="191">
                  <c:v>636824994.47186005</c:v>
                </c:pt>
                <c:pt idx="192">
                  <c:v>659318827.13335001</c:v>
                </c:pt>
                <c:pt idx="193">
                  <c:v>682607183.42724001</c:v>
                </c:pt>
                <c:pt idx="194">
                  <c:v>706718127.39274991</c:v>
                </c:pt>
                <c:pt idx="195">
                  <c:v>731680714.34271896</c:v>
                </c:pt>
                <c:pt idx="196">
                  <c:v>757525025.87718999</c:v>
                </c:pt>
                <c:pt idx="197">
                  <c:v>784282206.13376999</c:v>
                </c:pt>
                <c:pt idx="198">
                  <c:v>811984499.31839991</c:v>
                </c:pt>
                <c:pt idx="199">
                  <c:v>840665288.56183004</c:v>
                </c:pt>
                <c:pt idx="200">
                  <c:v>870359136.14851999</c:v>
                </c:pt>
                <c:pt idx="201">
                  <c:v>901101825.16649997</c:v>
                </c:pt>
                <c:pt idx="202">
                  <c:v>932930402.62846899</c:v>
                </c:pt>
                <c:pt idx="203">
                  <c:v>965883224.11587</c:v>
                </c:pt>
                <c:pt idx="204">
                  <c:v>1000000000</c:v>
                </c:pt>
              </c:numCache>
            </c:numRef>
          </c:xVal>
          <c:yVal>
            <c:numRef>
              <c:f>data!$AZ$7:$AZ$211</c:f>
              <c:numCache>
                <c:formatCode>General</c:formatCode>
                <c:ptCount val="205"/>
                <c:pt idx="0">
                  <c:v>1.8928</c:v>
                </c:pt>
                <c:pt idx="1">
                  <c:v>5.6896000000000004</c:v>
                </c:pt>
                <c:pt idx="2">
                  <c:v>9.5424000000000007</c:v>
                </c:pt>
                <c:pt idx="3">
                  <c:v>11.5136</c:v>
                </c:pt>
                <c:pt idx="4">
                  <c:v>15.568000000000001</c:v>
                </c:pt>
                <c:pt idx="5">
                  <c:v>20.069086441600003</c:v>
                </c:pt>
                <c:pt idx="6">
                  <c:v>20.858672731680002</c:v>
                </c:pt>
                <c:pt idx="7">
                  <c:v>21.687592731839921</c:v>
                </c:pt>
                <c:pt idx="8">
                  <c:v>22.536419311840003</c:v>
                </c:pt>
                <c:pt idx="9">
                  <c:v>23.431516631039905</c:v>
                </c:pt>
                <c:pt idx="10">
                  <c:v>24.355292558240002</c:v>
                </c:pt>
                <c:pt idx="11">
                  <c:v>25.319654394720004</c:v>
                </c:pt>
                <c:pt idx="12">
                  <c:v>26.315995563200094</c:v>
                </c:pt>
                <c:pt idx="13">
                  <c:v>27.328487592000002</c:v>
                </c:pt>
                <c:pt idx="14">
                  <c:v>28.389047055040002</c:v>
                </c:pt>
                <c:pt idx="15">
                  <c:v>29.478192929919921</c:v>
                </c:pt>
                <c:pt idx="16">
                  <c:v>30.584033782400002</c:v>
                </c:pt>
                <c:pt idx="17">
                  <c:v>31.727657672480003</c:v>
                </c:pt>
                <c:pt idx="18">
                  <c:v>32.899060001919999</c:v>
                </c:pt>
                <c:pt idx="19">
                  <c:v>34.084850923199994</c:v>
                </c:pt>
                <c:pt idx="20">
                  <c:v>35.284805206560002</c:v>
                </c:pt>
                <c:pt idx="21">
                  <c:v>36.501649198559996</c:v>
                </c:pt>
                <c:pt idx="22">
                  <c:v>37.755953269440006</c:v>
                </c:pt>
                <c:pt idx="23">
                  <c:v>39.010064917599998</c:v>
                </c:pt>
                <c:pt idx="24">
                  <c:v>40.273229129280004</c:v>
                </c:pt>
                <c:pt idx="25">
                  <c:v>41.558241260479996</c:v>
                </c:pt>
                <c:pt idx="26">
                  <c:v>42.869211936320013</c:v>
                </c:pt>
                <c:pt idx="27">
                  <c:v>44.170481904639999</c:v>
                </c:pt>
                <c:pt idx="28">
                  <c:v>45.477117831040005</c:v>
                </c:pt>
                <c:pt idx="29">
                  <c:v>46.802950628000012</c:v>
                </c:pt>
                <c:pt idx="30">
                  <c:v>48.160046527039995</c:v>
                </c:pt>
                <c:pt idx="31">
                  <c:v>49.485269593759995</c:v>
                </c:pt>
                <c:pt idx="32">
                  <c:v>50.847404856639827</c:v>
                </c:pt>
                <c:pt idx="33">
                  <c:v>52.194275043680008</c:v>
                </c:pt>
                <c:pt idx="34">
                  <c:v>53.566914987040008</c:v>
                </c:pt>
                <c:pt idx="35">
                  <c:v>54.914163467519842</c:v>
                </c:pt>
                <c:pt idx="36">
                  <c:v>56.29651490512024</c:v>
                </c:pt>
                <c:pt idx="37">
                  <c:v>57.670033393280008</c:v>
                </c:pt>
                <c:pt idx="38">
                  <c:v>59.060860407359975</c:v>
                </c:pt>
                <c:pt idx="39">
                  <c:v>60.455784268319995</c:v>
                </c:pt>
                <c:pt idx="40">
                  <c:v>61.852643964159995</c:v>
                </c:pt>
                <c:pt idx="41">
                  <c:v>63.276166257920011</c:v>
                </c:pt>
                <c:pt idx="42">
                  <c:v>64.686449220960014</c:v>
                </c:pt>
                <c:pt idx="43">
                  <c:v>66.114431672800009</c:v>
                </c:pt>
                <c:pt idx="44">
                  <c:v>67.546185263200314</c:v>
                </c:pt>
                <c:pt idx="45">
                  <c:v>68.988062147200012</c:v>
                </c:pt>
                <c:pt idx="46">
                  <c:v>70.421965845280027</c:v>
                </c:pt>
                <c:pt idx="47">
                  <c:v>71.897531664000027</c:v>
                </c:pt>
                <c:pt idx="48">
                  <c:v>73.389740612159429</c:v>
                </c:pt>
                <c:pt idx="49">
                  <c:v>74.899845444479979</c:v>
                </c:pt>
                <c:pt idx="50">
                  <c:v>76.425986630559535</c:v>
                </c:pt>
                <c:pt idx="51">
                  <c:v>77.951652869439982</c:v>
                </c:pt>
                <c:pt idx="52">
                  <c:v>79.530564074080004</c:v>
                </c:pt>
                <c:pt idx="53">
                  <c:v>81.088513363200022</c:v>
                </c:pt>
                <c:pt idx="54">
                  <c:v>82.673508262239537</c:v>
                </c:pt>
                <c:pt idx="55">
                  <c:v>84.322806302559187</c:v>
                </c:pt>
                <c:pt idx="56">
                  <c:v>85.976089816959487</c:v>
                </c:pt>
                <c:pt idx="57">
                  <c:v>87.647242958240227</c:v>
                </c:pt>
                <c:pt idx="58">
                  <c:v>89.340826963360314</c:v>
                </c:pt>
                <c:pt idx="59">
                  <c:v>91.063484527679989</c:v>
                </c:pt>
                <c:pt idx="60">
                  <c:v>92.798669285280468</c:v>
                </c:pt>
                <c:pt idx="61">
                  <c:v>94.562133366400019</c:v>
                </c:pt>
                <c:pt idx="62">
                  <c:v>96.382067542879568</c:v>
                </c:pt>
                <c:pt idx="63">
                  <c:v>98.242779904640003</c:v>
                </c:pt>
                <c:pt idx="64">
                  <c:v>100.06210939200001</c:v>
                </c:pt>
                <c:pt idx="65">
                  <c:v>101.96619455568</c:v>
                </c:pt>
                <c:pt idx="66">
                  <c:v>103.90065679728002</c:v>
                </c:pt>
                <c:pt idx="67">
                  <c:v>105.84026924352027</c:v>
                </c:pt>
                <c:pt idx="68">
                  <c:v>107.82508242463953</c:v>
                </c:pt>
                <c:pt idx="69">
                  <c:v>109.80222683247953</c:v>
                </c:pt>
                <c:pt idx="70">
                  <c:v>111.87165515231995</c:v>
                </c:pt>
                <c:pt idx="71">
                  <c:v>113.90526469952032</c:v>
                </c:pt>
                <c:pt idx="72">
                  <c:v>115.96651149216002</c:v>
                </c:pt>
                <c:pt idx="73">
                  <c:v>118.10953421791974</c:v>
                </c:pt>
                <c:pt idx="74">
                  <c:v>120.23107247088001</c:v>
                </c:pt>
                <c:pt idx="75">
                  <c:v>122.42392788864002</c:v>
                </c:pt>
                <c:pt idx="76">
                  <c:v>124.6292925975995</c:v>
                </c:pt>
                <c:pt idx="77">
                  <c:v>126.82230091999953</c:v>
                </c:pt>
                <c:pt idx="78">
                  <c:v>129.02233517040054</c:v>
                </c:pt>
                <c:pt idx="79">
                  <c:v>131.27310845600002</c:v>
                </c:pt>
                <c:pt idx="80">
                  <c:v>133.54251054479997</c:v>
                </c:pt>
                <c:pt idx="81">
                  <c:v>135.84535637568072</c:v>
                </c:pt>
                <c:pt idx="82">
                  <c:v>138.10509128975946</c:v>
                </c:pt>
                <c:pt idx="83">
                  <c:v>140.41108062687948</c:v>
                </c:pt>
                <c:pt idx="84">
                  <c:v>142.74061580911942</c:v>
                </c:pt>
                <c:pt idx="85">
                  <c:v>145.04119550368003</c:v>
                </c:pt>
                <c:pt idx="86">
                  <c:v>147.39923759344001</c:v>
                </c:pt>
                <c:pt idx="87">
                  <c:v>149.73941937024003</c:v>
                </c:pt>
                <c:pt idx="88">
                  <c:v>152.07933895728081</c:v>
                </c:pt>
                <c:pt idx="89">
                  <c:v>154.42783564544001</c:v>
                </c:pt>
                <c:pt idx="90">
                  <c:v>156.80268685088072</c:v>
                </c:pt>
                <c:pt idx="91">
                  <c:v>159.17601490223998</c:v>
                </c:pt>
                <c:pt idx="92">
                  <c:v>161.51662206735998</c:v>
                </c:pt>
                <c:pt idx="93">
                  <c:v>163.89534727664054</c:v>
                </c:pt>
                <c:pt idx="94">
                  <c:v>166.21688125727999</c:v>
                </c:pt>
                <c:pt idx="95">
                  <c:v>168.54033740544054</c:v>
                </c:pt>
                <c:pt idx="96">
                  <c:v>170.90465906639992</c:v>
                </c:pt>
                <c:pt idx="97">
                  <c:v>173.26253978096</c:v>
                </c:pt>
                <c:pt idx="98">
                  <c:v>175.58301730928054</c:v>
                </c:pt>
                <c:pt idx="99">
                  <c:v>177.90969136191998</c:v>
                </c:pt>
                <c:pt idx="100">
                  <c:v>180.24911292191945</c:v>
                </c:pt>
                <c:pt idx="101">
                  <c:v>182.54145102815946</c:v>
                </c:pt>
                <c:pt idx="102">
                  <c:v>184.84648514303998</c:v>
                </c:pt>
                <c:pt idx="103">
                  <c:v>187.16031330752054</c:v>
                </c:pt>
                <c:pt idx="104">
                  <c:v>189.45629078432</c:v>
                </c:pt>
                <c:pt idx="105">
                  <c:v>191.73023064832</c:v>
                </c:pt>
                <c:pt idx="106">
                  <c:v>194.02817679504003</c:v>
                </c:pt>
                <c:pt idx="107">
                  <c:v>196.31357483919942</c:v>
                </c:pt>
                <c:pt idx="108">
                  <c:v>198.61432945312004</c:v>
                </c:pt>
                <c:pt idx="109">
                  <c:v>200.83242696160102</c:v>
                </c:pt>
                <c:pt idx="110">
                  <c:v>203.04379034240003</c:v>
                </c:pt>
                <c:pt idx="111">
                  <c:v>205.28019688736069</c:v>
                </c:pt>
                <c:pt idx="112">
                  <c:v>207.60033935536072</c:v>
                </c:pt>
                <c:pt idx="113">
                  <c:v>209.75889032112002</c:v>
                </c:pt>
                <c:pt idx="114">
                  <c:v>211.98664167072027</c:v>
                </c:pt>
                <c:pt idx="115">
                  <c:v>214.14248778944003</c:v>
                </c:pt>
                <c:pt idx="116">
                  <c:v>216.34683007616005</c:v>
                </c:pt>
                <c:pt idx="117">
                  <c:v>218.47640105983999</c:v>
                </c:pt>
                <c:pt idx="118">
                  <c:v>220.62423364128003</c:v>
                </c:pt>
                <c:pt idx="119">
                  <c:v>222.70116505951998</c:v>
                </c:pt>
                <c:pt idx="120">
                  <c:v>224.85535298016001</c:v>
                </c:pt>
                <c:pt idx="121">
                  <c:v>226.92419589392003</c:v>
                </c:pt>
                <c:pt idx="122">
                  <c:v>228.99348792432002</c:v>
                </c:pt>
                <c:pt idx="123">
                  <c:v>231.02011798880056</c:v>
                </c:pt>
                <c:pt idx="124">
                  <c:v>233.03674972928002</c:v>
                </c:pt>
                <c:pt idx="125">
                  <c:v>235.01945797232003</c:v>
                </c:pt>
                <c:pt idx="126">
                  <c:v>236.96088562607972</c:v>
                </c:pt>
                <c:pt idx="127">
                  <c:v>238.89133604224108</c:v>
                </c:pt>
                <c:pt idx="128">
                  <c:v>240.85431831664096</c:v>
                </c:pt>
                <c:pt idx="129">
                  <c:v>242.72984287328003</c:v>
                </c:pt>
                <c:pt idx="130">
                  <c:v>244.44803682320057</c:v>
                </c:pt>
                <c:pt idx="131">
                  <c:v>246.34667926399999</c:v>
                </c:pt>
                <c:pt idx="132">
                  <c:v>248.07258011311998</c:v>
                </c:pt>
                <c:pt idx="133">
                  <c:v>249.91573787376004</c:v>
                </c:pt>
                <c:pt idx="134">
                  <c:v>251.68525625264004</c:v>
                </c:pt>
                <c:pt idx="135">
                  <c:v>253.31295169935936</c:v>
                </c:pt>
                <c:pt idx="136">
                  <c:v>255.07111002015998</c:v>
                </c:pt>
                <c:pt idx="137">
                  <c:v>256.73240882240003</c:v>
                </c:pt>
                <c:pt idx="138">
                  <c:v>258.37283949456008</c:v>
                </c:pt>
                <c:pt idx="139">
                  <c:v>259.94845392879893</c:v>
                </c:pt>
                <c:pt idx="140">
                  <c:v>261.54112208223899</c:v>
                </c:pt>
                <c:pt idx="141">
                  <c:v>263.11771367840004</c:v>
                </c:pt>
                <c:pt idx="142">
                  <c:v>264.77524717616001</c:v>
                </c:pt>
                <c:pt idx="143">
                  <c:v>266.20364977919894</c:v>
                </c:pt>
                <c:pt idx="144">
                  <c:v>267.77820148239869</c:v>
                </c:pt>
                <c:pt idx="145">
                  <c:v>269.22521686143881</c:v>
                </c:pt>
                <c:pt idx="146">
                  <c:v>270.70252685504005</c:v>
                </c:pt>
                <c:pt idx="147">
                  <c:v>272.24942243968002</c:v>
                </c:pt>
                <c:pt idx="148">
                  <c:v>273.68619651183963</c:v>
                </c:pt>
                <c:pt idx="149">
                  <c:v>275.10401407552001</c:v>
                </c:pt>
                <c:pt idx="150">
                  <c:v>276.57512834895869</c:v>
                </c:pt>
                <c:pt idx="151">
                  <c:v>278.06201100496008</c:v>
                </c:pt>
                <c:pt idx="152">
                  <c:v>279.59796171328003</c:v>
                </c:pt>
                <c:pt idx="153">
                  <c:v>280.98065418416002</c:v>
                </c:pt>
                <c:pt idx="154">
                  <c:v>282.26278629024006</c:v>
                </c:pt>
                <c:pt idx="155">
                  <c:v>283.73421122255894</c:v>
                </c:pt>
                <c:pt idx="156">
                  <c:v>285.16827889872002</c:v>
                </c:pt>
                <c:pt idx="157">
                  <c:v>286.79755593327837</c:v>
                </c:pt>
                <c:pt idx="158">
                  <c:v>288.22177642607795</c:v>
                </c:pt>
                <c:pt idx="159">
                  <c:v>289.55623139968003</c:v>
                </c:pt>
                <c:pt idx="160">
                  <c:v>291.12757153759969</c:v>
                </c:pt>
                <c:pt idx="161">
                  <c:v>292.69656871952003</c:v>
                </c:pt>
                <c:pt idx="162">
                  <c:v>294.13693356095899</c:v>
                </c:pt>
                <c:pt idx="163">
                  <c:v>295.80097572704</c:v>
                </c:pt>
                <c:pt idx="164">
                  <c:v>297.39900194032003</c:v>
                </c:pt>
                <c:pt idx="165">
                  <c:v>298.82470509696032</c:v>
                </c:pt>
                <c:pt idx="166">
                  <c:v>300.33640704815843</c:v>
                </c:pt>
                <c:pt idx="167">
                  <c:v>302.14661247232004</c:v>
                </c:pt>
                <c:pt idx="168">
                  <c:v>303.36760866048002</c:v>
                </c:pt>
                <c:pt idx="169">
                  <c:v>305.20308099792004</c:v>
                </c:pt>
                <c:pt idx="170">
                  <c:v>307.30231921312003</c:v>
                </c:pt>
                <c:pt idx="171">
                  <c:v>309.13150655743868</c:v>
                </c:pt>
                <c:pt idx="172">
                  <c:v>311.12064478992107</c:v>
                </c:pt>
                <c:pt idx="173">
                  <c:v>313.31659277855869</c:v>
                </c:pt>
                <c:pt idx="174">
                  <c:v>315.57017024175963</c:v>
                </c:pt>
                <c:pt idx="175">
                  <c:v>317.47118915344004</c:v>
                </c:pt>
                <c:pt idx="176">
                  <c:v>319.99529617103963</c:v>
                </c:pt>
                <c:pt idx="177">
                  <c:v>322.34383612928002</c:v>
                </c:pt>
                <c:pt idx="178">
                  <c:v>325.01530899936006</c:v>
                </c:pt>
                <c:pt idx="179">
                  <c:v>327.45716191776</c:v>
                </c:pt>
                <c:pt idx="180">
                  <c:v>330.28337523999869</c:v>
                </c:pt>
                <c:pt idx="181">
                  <c:v>333.74254416720004</c:v>
                </c:pt>
                <c:pt idx="182">
                  <c:v>336.91362387088003</c:v>
                </c:pt>
                <c:pt idx="183">
                  <c:v>340.34669330928006</c:v>
                </c:pt>
                <c:pt idx="184">
                  <c:v>343.93620480015886</c:v>
                </c:pt>
                <c:pt idx="185">
                  <c:v>347.83210490895868</c:v>
                </c:pt>
                <c:pt idx="186">
                  <c:v>352.23280694895863</c:v>
                </c:pt>
                <c:pt idx="187">
                  <c:v>356.16018239872108</c:v>
                </c:pt>
                <c:pt idx="188">
                  <c:v>360.06519221904</c:v>
                </c:pt>
                <c:pt idx="189">
                  <c:v>365.17540961216002</c:v>
                </c:pt>
                <c:pt idx="190">
                  <c:v>370.27201346351899</c:v>
                </c:pt>
                <c:pt idx="191">
                  <c:v>375.40608016799899</c:v>
                </c:pt>
                <c:pt idx="192">
                  <c:v>381.23851953151814</c:v>
                </c:pt>
                <c:pt idx="193">
                  <c:v>386.44957214752003</c:v>
                </c:pt>
                <c:pt idx="194">
                  <c:v>392.86021414416001</c:v>
                </c:pt>
                <c:pt idx="195">
                  <c:v>398.62701542607869</c:v>
                </c:pt>
                <c:pt idx="196">
                  <c:v>405.06073223839923</c:v>
                </c:pt>
                <c:pt idx="197">
                  <c:v>410.96381936063881</c:v>
                </c:pt>
                <c:pt idx="198">
                  <c:v>417.18430009984178</c:v>
                </c:pt>
                <c:pt idx="199">
                  <c:v>423.89288259024113</c:v>
                </c:pt>
                <c:pt idx="200">
                  <c:v>429.70635228191844</c:v>
                </c:pt>
                <c:pt idx="201">
                  <c:v>434.74622997567838</c:v>
                </c:pt>
                <c:pt idx="202">
                  <c:v>439.95125357567844</c:v>
                </c:pt>
                <c:pt idx="203">
                  <c:v>444.2734694876782</c:v>
                </c:pt>
                <c:pt idx="204">
                  <c:v>446.86253535279963</c:v>
                </c:pt>
              </c:numCache>
            </c:numRef>
          </c:yVal>
          <c:smooth val="1"/>
        </c:ser>
        <c:axId val="52774784"/>
        <c:axId val="52625408"/>
      </c:scatterChart>
      <c:valAx>
        <c:axId val="52774784"/>
        <c:scaling>
          <c:logBase val="10"/>
          <c:orientation val="minMax"/>
          <c:max val="1000000000"/>
          <c:min val="100000"/>
        </c:scaling>
        <c:delete val="1"/>
        <c:axPos val="b"/>
        <c:minorGridlines>
          <c:spPr>
            <a:ln w="3175">
              <a:solidFill>
                <a:srgbClr val="000000"/>
              </a:solidFill>
              <a:prstDash val="solid"/>
            </a:ln>
          </c:spPr>
        </c:minorGridlines>
        <c:title>
          <c:tx>
            <c:rich>
              <a:bodyPr/>
              <a:lstStyle/>
              <a:p>
                <a:pPr algn="ctr" rtl="0">
                  <a:defRPr lang="en-US" sz="1100" b="1" i="0" u="none" strike="noStrike" kern="1200" baseline="0">
                    <a:solidFill>
                      <a:srgbClr val="000000"/>
                    </a:solidFill>
                    <a:latin typeface="Arial"/>
                    <a:ea typeface="Arial"/>
                    <a:cs typeface="Arial"/>
                  </a:defRPr>
                </a:pPr>
                <a:r>
                  <a:rPr lang="en-US" sz="1100" b="0" i="0" u="none" strike="noStrike" kern="1200" baseline="0" dirty="0">
                    <a:solidFill>
                      <a:srgbClr val="000000"/>
                    </a:solidFill>
                    <a:latin typeface="Arial"/>
                    <a:ea typeface="Arial"/>
                    <a:cs typeface="Arial"/>
                  </a:rPr>
                  <a:t>Frequency (Hz)</a:t>
                </a:r>
              </a:p>
            </c:rich>
          </c:tx>
          <c:layout>
            <c:manualLayout>
              <c:xMode val="edge"/>
              <c:yMode val="edge"/>
              <c:x val="0.47503641732283575"/>
              <c:y val="0.9697888597258677"/>
            </c:manualLayout>
          </c:layout>
          <c:spPr>
            <a:noFill/>
            <a:ln w="25400">
              <a:noFill/>
            </a:ln>
          </c:spPr>
        </c:title>
        <c:numFmt formatCode="#,##0" sourceLinked="0"/>
        <c:tickLblPos val="none"/>
        <c:crossAx val="52625408"/>
        <c:crosses val="autoZero"/>
        <c:crossBetween val="midCat"/>
      </c:valAx>
      <c:valAx>
        <c:axId val="52625408"/>
        <c:scaling>
          <c:orientation val="minMax"/>
        </c:scaling>
        <c:axPos val="l"/>
        <c:majorGridlines>
          <c:spPr>
            <a:ln w="3175">
              <a:solidFill>
                <a:srgbClr val="000000"/>
              </a:solidFill>
              <a:prstDash val="solid"/>
            </a:ln>
          </c:spPr>
        </c:majorGridlines>
        <c:title>
          <c:tx>
            <c:rich>
              <a:bodyPr rot="0" vert="horz"/>
              <a:lstStyle/>
              <a:p>
                <a:pPr>
                  <a:defRPr/>
                </a:pPr>
                <a:r>
                  <a:rPr lang="en-US" sz="1000" b="0" dirty="0"/>
                  <a:t>Impedance </a:t>
                </a:r>
              </a:p>
              <a:p>
                <a:pPr>
                  <a:defRPr/>
                </a:pPr>
                <a:r>
                  <a:rPr lang="en-US" sz="1000" b="0" dirty="0"/>
                  <a:t>(ohms) </a:t>
                </a:r>
              </a:p>
            </c:rich>
          </c:tx>
          <c:layout>
            <c:manualLayout>
              <c:xMode val="edge"/>
              <c:yMode val="edge"/>
              <c:x val="8.7212782612699721E-4"/>
              <c:y val="0.43719283136483023"/>
            </c:manualLayout>
          </c:layout>
        </c:title>
        <c:numFmt formatCode="General" sourceLinked="1"/>
        <c:tickLblPos val="nextTo"/>
        <c:spPr>
          <a:ln w="3175">
            <a:solidFill>
              <a:srgbClr val="000000"/>
            </a:solidFill>
            <a:prstDash val="solid"/>
          </a:ln>
        </c:spPr>
        <c:txPr>
          <a:bodyPr rot="0" vert="horz"/>
          <a:lstStyle/>
          <a:p>
            <a:pPr>
              <a:defRPr sz="1400" b="0" i="0" u="none" strike="noStrike" baseline="0">
                <a:solidFill>
                  <a:srgbClr val="000000"/>
                </a:solidFill>
                <a:latin typeface="Arial" pitchFamily="34" charset="0"/>
                <a:ea typeface="Arial"/>
                <a:cs typeface="Arial" pitchFamily="34" charset="0"/>
              </a:defRPr>
            </a:pPr>
            <a:endParaRPr lang="en-US"/>
          </a:p>
        </c:txPr>
        <c:crossAx val="52774784"/>
        <c:crosses val="autoZero"/>
        <c:crossBetween val="midCat"/>
      </c:valAx>
      <c:spPr>
        <a:solidFill>
          <a:sysClr val="window" lastClr="FFFFFF">
            <a:lumMod val="65000"/>
          </a:sysClr>
        </a:solidFill>
        <a:ln w="12700">
          <a:noFill/>
          <a:prstDash val="solid"/>
        </a:ln>
      </c:spPr>
    </c:plotArea>
    <c:plotVisOnly val="1"/>
    <c:dispBlanksAs val="gap"/>
  </c:chart>
  <c:spPr>
    <a:solidFill>
      <a:srgbClr val="FFFFFF"/>
    </a:solidFill>
    <a:ln w="3175">
      <a:noFill/>
      <a:prstDash val="solid"/>
    </a:ln>
  </c:spPr>
  <c:txPr>
    <a:bodyPr/>
    <a:lstStyle/>
    <a:p>
      <a:pPr>
        <a:defRPr sz="925" b="0" i="0" u="none" strike="noStrike" baseline="0">
          <a:solidFill>
            <a:srgbClr val="000000"/>
          </a:solidFill>
          <a:latin typeface="Arial"/>
          <a:ea typeface="Arial"/>
          <a:cs typeface="Arial"/>
        </a:defRPr>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0.34167</cdr:x>
      <cdr:y>0.6</cdr:y>
    </cdr:from>
    <cdr:to>
      <cdr:x>0.37898</cdr:x>
      <cdr:y>0.6467</cdr:y>
    </cdr:to>
    <cdr:sp macro="" textlink="">
      <cdr:nvSpPr>
        <cdr:cNvPr id="27649" name="Text Box 1"/>
        <cdr:cNvSpPr txBox="1">
          <a:spLocks xmlns:a="http://schemas.openxmlformats.org/drawingml/2006/main" noChangeArrowheads="1"/>
        </cdr:cNvSpPr>
      </cdr:nvSpPr>
      <cdr:spPr bwMode="auto">
        <a:xfrm xmlns:a="http://schemas.openxmlformats.org/drawingml/2006/main">
          <a:off x="3124200" y="4114800"/>
          <a:ext cx="341162" cy="3202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400" b="1" i="0" u="none" strike="noStrike" baseline="0" dirty="0">
              <a:solidFill>
                <a:srgbClr val="FF0000"/>
              </a:solidFill>
              <a:latin typeface="Arial"/>
              <a:cs typeface="Arial"/>
            </a:rPr>
            <a:t>75</a:t>
          </a:r>
        </a:p>
      </cdr:txBody>
    </cdr:sp>
  </cdr:relSizeAnchor>
  <cdr:relSizeAnchor xmlns:cdr="http://schemas.openxmlformats.org/drawingml/2006/chartDrawing">
    <cdr:from>
      <cdr:x>0.55</cdr:x>
      <cdr:y>0.58889</cdr:y>
    </cdr:from>
    <cdr:to>
      <cdr:x>0.58731</cdr:x>
      <cdr:y>0.63559</cdr:y>
    </cdr:to>
    <cdr:sp macro="" textlink="">
      <cdr:nvSpPr>
        <cdr:cNvPr id="27650" name="Text Box 2"/>
        <cdr:cNvSpPr txBox="1">
          <a:spLocks xmlns:a="http://schemas.openxmlformats.org/drawingml/2006/main" noChangeArrowheads="1"/>
        </cdr:cNvSpPr>
      </cdr:nvSpPr>
      <cdr:spPr bwMode="auto">
        <a:xfrm xmlns:a="http://schemas.openxmlformats.org/drawingml/2006/main">
          <a:off x="5029200" y="4038600"/>
          <a:ext cx="341162" cy="3202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400" b="1" i="0" u="none" strike="noStrike" baseline="0" dirty="0">
              <a:solidFill>
                <a:srgbClr val="FFFF00"/>
              </a:solidFill>
              <a:latin typeface="Arial"/>
              <a:cs typeface="Arial"/>
            </a:rPr>
            <a:t>31</a:t>
          </a:r>
        </a:p>
      </cdr:txBody>
    </cdr:sp>
  </cdr:relSizeAnchor>
  <cdr:relSizeAnchor xmlns:cdr="http://schemas.openxmlformats.org/drawingml/2006/chartDrawing">
    <cdr:from>
      <cdr:x>0.80833</cdr:x>
      <cdr:y>0.42222</cdr:y>
    </cdr:from>
    <cdr:to>
      <cdr:x>0.84489</cdr:x>
      <cdr:y>0.46892</cdr:y>
    </cdr:to>
    <cdr:sp macro="" textlink="">
      <cdr:nvSpPr>
        <cdr:cNvPr id="27651" name="Text Box 3"/>
        <cdr:cNvSpPr txBox="1">
          <a:spLocks xmlns:a="http://schemas.openxmlformats.org/drawingml/2006/main" noChangeArrowheads="1"/>
        </cdr:cNvSpPr>
      </cdr:nvSpPr>
      <cdr:spPr bwMode="auto">
        <a:xfrm xmlns:a="http://schemas.openxmlformats.org/drawingml/2006/main">
          <a:off x="7391400" y="2895600"/>
          <a:ext cx="334304" cy="3202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400" b="1" i="0" u="none" strike="noStrike" baseline="0" dirty="0">
              <a:solidFill>
                <a:srgbClr val="000000"/>
              </a:solidFill>
              <a:latin typeface="Arial"/>
              <a:cs typeface="Arial"/>
            </a:rPr>
            <a:t>43</a:t>
          </a:r>
        </a:p>
      </cdr:txBody>
    </cdr:sp>
  </cdr:relSizeAnchor>
  <cdr:relSizeAnchor xmlns:cdr="http://schemas.openxmlformats.org/drawingml/2006/chartDrawing">
    <cdr:from>
      <cdr:x>0.80833</cdr:x>
      <cdr:y>0.21111</cdr:y>
    </cdr:from>
    <cdr:to>
      <cdr:x>0.84489</cdr:x>
      <cdr:y>0.25782</cdr:y>
    </cdr:to>
    <cdr:sp macro="" textlink="">
      <cdr:nvSpPr>
        <cdr:cNvPr id="27653" name="Text Box 5"/>
        <cdr:cNvSpPr txBox="1">
          <a:spLocks xmlns:a="http://schemas.openxmlformats.org/drawingml/2006/main" noChangeArrowheads="1"/>
        </cdr:cNvSpPr>
      </cdr:nvSpPr>
      <cdr:spPr bwMode="auto">
        <a:xfrm xmlns:a="http://schemas.openxmlformats.org/drawingml/2006/main">
          <a:off x="7391400" y="1447800"/>
          <a:ext cx="334305" cy="3203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400" b="1" i="0" u="none" strike="noStrike" baseline="0" dirty="0">
              <a:solidFill>
                <a:srgbClr val="0000FF"/>
              </a:solidFill>
              <a:latin typeface="Arial"/>
              <a:cs typeface="Arial"/>
            </a:rPr>
            <a:t>61</a:t>
          </a:r>
        </a:p>
      </cdr:txBody>
    </cdr:sp>
  </cdr:relSizeAnchor>
  <cdr:relSizeAnchor xmlns:cdr="http://schemas.openxmlformats.org/drawingml/2006/chartDrawing">
    <cdr:from>
      <cdr:x>0.125</cdr:x>
      <cdr:y>0.88889</cdr:y>
    </cdr:from>
    <cdr:to>
      <cdr:x>0.9</cdr:x>
      <cdr:y>0.93333</cdr:y>
    </cdr:to>
    <cdr:sp macro="" textlink="">
      <cdr:nvSpPr>
        <cdr:cNvPr id="8" name="TextBox 7"/>
        <cdr:cNvSpPr txBox="1"/>
      </cdr:nvSpPr>
      <cdr:spPr>
        <a:xfrm xmlns:a="http://schemas.openxmlformats.org/drawingml/2006/main">
          <a:off x="1143000" y="6096000"/>
          <a:ext cx="7086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0.08333</cdr:x>
      <cdr:y>0.9</cdr:y>
    </cdr:from>
    <cdr:to>
      <cdr:x>1</cdr:x>
      <cdr:y>0.94445</cdr:y>
    </cdr:to>
    <cdr:sp macro="" textlink="">
      <cdr:nvSpPr>
        <cdr:cNvPr id="9" name="TextBox 8"/>
        <cdr:cNvSpPr txBox="1"/>
      </cdr:nvSpPr>
      <cdr:spPr>
        <a:xfrm xmlns:a="http://schemas.openxmlformats.org/drawingml/2006/main">
          <a:off x="761970" y="6172200"/>
          <a:ext cx="8382030" cy="304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itchFamily="34" charset="0"/>
              <a:cs typeface="Arial" pitchFamily="34" charset="0"/>
            </a:rPr>
            <a:t> 100 </a:t>
          </a:r>
          <a:r>
            <a:rPr lang="en-US" sz="1400" kern="1200" dirty="0">
              <a:solidFill>
                <a:srgbClr val="000000"/>
              </a:solidFill>
              <a:latin typeface="Arial" pitchFamily="34" charset="0"/>
              <a:cs typeface="Arial" pitchFamily="34" charset="0"/>
            </a:rPr>
            <a:t>k</a:t>
          </a:r>
          <a:r>
            <a:rPr lang="en-US" sz="1400" kern="1200" dirty="0" smtClean="0">
              <a:solidFill>
                <a:srgbClr val="000000"/>
              </a:solidFill>
              <a:latin typeface="Arial" pitchFamily="34" charset="0"/>
              <a:ea typeface="Arial"/>
              <a:cs typeface="Arial" pitchFamily="34" charset="0"/>
            </a:rPr>
            <a:t>Hz</a:t>
          </a:r>
          <a:r>
            <a:rPr lang="en-US" sz="1400" dirty="0" smtClean="0">
              <a:latin typeface="Arial" pitchFamily="34" charset="0"/>
              <a:cs typeface="Arial" pitchFamily="34" charset="0"/>
            </a:rPr>
            <a:t>                           1 MHz                           10 MHz                         100 MHz                          1 GHz</a:t>
          </a:r>
          <a:endParaRPr lang="en-US" sz="1400"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EE73A-AB63-4FC4-9B49-BE7C1B023E12}" type="datetimeFigureOut">
              <a:rPr lang="en-US" smtClean="0"/>
              <a:pPr/>
              <a:t>4/1/2016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B4E6F-6EB9-4DBA-8B00-FF43FF697B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you’ve made</a:t>
            </a:r>
            <a:r>
              <a:rPr lang="en-US" baseline="0" dirty="0" smtClean="0"/>
              <a:t> it to the test lab to get your FCC Class B certification – but you fail!!</a:t>
            </a:r>
          </a:p>
          <a:p>
            <a:r>
              <a:rPr lang="en-US" baseline="0" dirty="0" smtClean="0"/>
              <a:t>You picture your product manager screaming and your boss’s disapproving glare… and the dreaded question – HOW SOON CAN WE LAUNCH?</a:t>
            </a:r>
            <a:endParaRPr lang="en-US" dirty="0"/>
          </a:p>
        </p:txBody>
      </p:sp>
      <p:sp>
        <p:nvSpPr>
          <p:cNvPr id="4" name="Slide Number Placeholder 3"/>
          <p:cNvSpPr>
            <a:spLocks noGrp="1"/>
          </p:cNvSpPr>
          <p:nvPr>
            <p:ph type="sldNum" sz="quarter" idx="10"/>
          </p:nvPr>
        </p:nvSpPr>
        <p:spPr/>
        <p:txBody>
          <a:bodyPr/>
          <a:lstStyle/>
          <a:p>
            <a:fld id="{591B4E6F-6EB9-4DBA-8B00-FF43FF697BA2}"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noFill/>
          <a:ln/>
        </p:spPr>
        <p:txBody>
          <a:bodyPr/>
          <a:lstStyle/>
          <a:p>
            <a:r>
              <a:rPr lang="en-US" dirty="0" smtClean="0">
                <a:ea typeface="ＭＳ Ｐゴシック" pitchFamily="34" charset="-128"/>
              </a:rPr>
              <a:t>There are 3 essential elements of any </a:t>
            </a:r>
            <a:r>
              <a:rPr lang="en-US" dirty="0" err="1" smtClean="0">
                <a:ea typeface="ＭＳ Ｐゴシック" pitchFamily="34" charset="-128"/>
              </a:rPr>
              <a:t>emc</a:t>
            </a:r>
            <a:r>
              <a:rPr lang="en-US" dirty="0" smtClean="0">
                <a:ea typeface="ＭＳ Ｐゴシック" pitchFamily="34" charset="-128"/>
              </a:rPr>
              <a:t> problem.  There must be a source of an electromagnetic phenomenon (noise), a receptor (victim) that can not function properly due to the noise, and a way the noise couples from source to victim (path)</a:t>
            </a:r>
          </a:p>
          <a:p>
            <a:endParaRPr lang="en-US" dirty="0" smtClean="0">
              <a:ea typeface="ＭＳ Ｐゴシック" pitchFamily="34" charset="-128"/>
            </a:endParaRPr>
          </a:p>
          <a:p>
            <a:r>
              <a:rPr lang="en-US" dirty="0" smtClean="0">
                <a:ea typeface="ＭＳ Ｐゴシック" pitchFamily="34" charset="-128"/>
              </a:rPr>
              <a:t>This shows a typical noise coupling model for emissions and immunity. There is a Source of the noise, a way the noise gets to where it is going, the Path and of course the Load, or victim of the unwanted noise. </a:t>
            </a:r>
          </a:p>
          <a:p>
            <a:endParaRPr lang="en-US" dirty="0" smtClean="0">
              <a:ea typeface="ＭＳ Ｐゴシック" pitchFamily="34" charset="-128"/>
            </a:endParaRPr>
          </a:p>
          <a:p>
            <a:r>
              <a:rPr lang="en-US" dirty="0" smtClean="0">
                <a:ea typeface="ＭＳ Ｐゴシック" pitchFamily="34" charset="-128"/>
              </a:rPr>
              <a:t>SOURCE: Ferrite can be used at the Source to reduce the high frequency content of the noise by providing a series impedance that reduces noise current amplitude.</a:t>
            </a:r>
          </a:p>
          <a:p>
            <a:r>
              <a:rPr lang="en-US" dirty="0" smtClean="0">
                <a:ea typeface="ＭＳ Ｐゴシック" pitchFamily="34" charset="-128"/>
              </a:rPr>
              <a:t>PATH: ferrite can increase the impedance of the path to provide attenuation between noise source and victim , Load</a:t>
            </a:r>
          </a:p>
          <a:p>
            <a:r>
              <a:rPr lang="en-US" dirty="0" smtClean="0">
                <a:ea typeface="ＭＳ Ｐゴシック" pitchFamily="34" charset="-128"/>
              </a:rPr>
              <a:t>LOAD: ferrite can increase the input impedance of the victim (or Load) with the goal of reducing noise current amplitude.</a:t>
            </a:r>
          </a:p>
          <a:p>
            <a:r>
              <a:rPr lang="en-US" dirty="0" smtClean="0">
                <a:ea typeface="ＭＳ Ｐゴシック" pitchFamily="34" charset="-128"/>
              </a:rPr>
              <a:t>Whether used at the SOURCE, the PATH or the LOAD, the ferrite is adding impedance in series with the noise to provide attenuation.</a:t>
            </a:r>
          </a:p>
          <a:p>
            <a:r>
              <a:rPr lang="en-US" dirty="0" smtClean="0">
                <a:ea typeface="ＭＳ Ｐゴシック" pitchFamily="34" charset="-128"/>
              </a:rPr>
              <a:t>Cores are specified in terms of impedance, but often the end user needs to know the attenuation.  The relationship that exists between these two parameters is:</a:t>
            </a:r>
          </a:p>
          <a:p>
            <a:r>
              <a:rPr lang="en-US" dirty="0" smtClean="0">
                <a:ea typeface="ＭＳ Ｐゴシック" pitchFamily="34" charset="-128"/>
              </a:rPr>
              <a:t>The relationship is dependent on the impedance of the source generating the noise and the impedance of the load receiving it.  These values are usually complex numbers that can be infinite in scope and not easily obtained by the designer.  </a:t>
            </a:r>
          </a:p>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Selecting a value of one ohm for both the load and the source impedance, as may be the case when the source is a switch mode power supply and the load many low impedance circuits, simplifies the equation and allows  comparison of ferrite cores in terms of attenuation.</a:t>
            </a:r>
          </a:p>
          <a:p>
            <a:endParaRPr lang="en-US" dirty="0" smtClean="0">
              <a:ea typeface="ＭＳ Ｐゴシック" pitchFamily="34" charset="-128"/>
            </a:endParaRPr>
          </a:p>
          <a:p>
            <a:r>
              <a:rPr lang="en-US" dirty="0" smtClean="0">
                <a:ea typeface="ＭＳ Ｐゴシック" pitchFamily="34" charset="-128"/>
              </a:rPr>
              <a:t>Under these conditions, the equation reduces to :</a:t>
            </a:r>
          </a:p>
          <a:p>
            <a:endParaRPr lang="en-US" dirty="0" smtClean="0">
              <a:ea typeface="ＭＳ Ｐゴシック" pitchFamily="34" charset="-128"/>
            </a:endParaRPr>
          </a:p>
          <a:p>
            <a:r>
              <a:rPr lang="en-US" dirty="0" smtClean="0">
                <a:ea typeface="ＭＳ Ｐゴシック" pitchFamily="34" charset="-128"/>
              </a:rPr>
              <a:t>Attenuation = 20 log10  (</a:t>
            </a:r>
            <a:r>
              <a:rPr lang="en-US" dirty="0" err="1" smtClean="0">
                <a:ea typeface="ＭＳ Ｐゴシック" pitchFamily="34" charset="-128"/>
              </a:rPr>
              <a:t>Zsc</a:t>
            </a:r>
            <a:r>
              <a:rPr lang="en-US" dirty="0" smtClean="0">
                <a:ea typeface="ＭＳ Ｐゴシック" pitchFamily="34" charset="-128"/>
              </a:rPr>
              <a:t>   /2) dB</a:t>
            </a: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26627" name="Rectangle 3"/>
          <p:cNvSpPr>
            <a:spLocks noGrp="1" noRot="1" noChangeAspect="1" noChangeArrowheads="1" noTextEdit="1"/>
          </p:cNvSpPr>
          <p:nvPr>
            <p:ph type="sldImg"/>
          </p:nvPr>
        </p:nvSpPr>
        <p:spPr>
          <a:ln cap="flat"/>
        </p:spPr>
      </p:sp>
      <p:sp>
        <p:nvSpPr>
          <p:cNvPr id="26628" name="Slide Number Placeholder 3"/>
          <p:cNvSpPr>
            <a:spLocks noGrp="1"/>
          </p:cNvSpPr>
          <p:nvPr>
            <p:ph type="sldNum" sz="quarter" idx="5"/>
          </p:nvPr>
        </p:nvSpPr>
        <p:spPr/>
        <p:txBody>
          <a:bodyPr/>
          <a:lstStyle/>
          <a:p>
            <a:pPr>
              <a:defRPr/>
            </a:pPr>
            <a:fld id="{6F285E65-8948-4BB9-9C11-4942B9782148}" type="slidenum">
              <a:rPr lang="en-US" smtClean="0">
                <a:ea typeface="ＭＳ Ｐゴシック" pitchFamily="34" charset="-128"/>
              </a:rPr>
              <a:pPr>
                <a:defRPr/>
              </a:pPr>
              <a:t>6</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Rot="1" noChangeAspect="1" noChangeArrowheads="1" noTextEdit="1"/>
          </p:cNvSpPr>
          <p:nvPr>
            <p:ph type="sldImg"/>
          </p:nvPr>
        </p:nvSpPr>
        <p:spPr>
          <a:ln cap="flat"/>
        </p:spPr>
      </p:sp>
      <p:sp>
        <p:nvSpPr>
          <p:cNvPr id="27651" name="Rectangle 1027"/>
          <p:cNvSpPr>
            <a:spLocks noGrp="1" noChangeArrowheads="1"/>
          </p:cNvSpPr>
          <p:nvPr>
            <p:ph type="body" idx="1"/>
          </p:nvPr>
        </p:nvSpPr>
        <p:spPr>
          <a:noFill/>
          <a:ln/>
        </p:spPr>
        <p:txBody>
          <a:bodyPr lIns="90097" tIns="44261" rIns="90097" bIns="44261"/>
          <a:lstStyle/>
          <a:p>
            <a:r>
              <a:rPr lang="en-US" dirty="0" smtClean="0">
                <a:ea typeface="ＭＳ Ｐゴシック" pitchFamily="34" charset="-128"/>
              </a:rPr>
              <a:t>As stated earlier, Impedance is the characteristic provided by the ferrite to suppress EMI (attenuate the noise signal).  Now we are going the review the make up of the Impedance and factors that effect the impedance.</a:t>
            </a:r>
          </a:p>
          <a:p>
            <a:endParaRPr lang="en-US" dirty="0" smtClean="0">
              <a:ea typeface="ＭＳ Ｐゴシック" pitchFamily="34" charset="-128"/>
            </a:endParaRPr>
          </a:p>
          <a:p>
            <a:r>
              <a:rPr lang="en-US" dirty="0" smtClean="0">
                <a:ea typeface="ＭＳ Ｐゴシック" pitchFamily="34" charset="-128"/>
              </a:rPr>
              <a:t>At low frequency u’ is dominant factor, so Z is almost entirely inductive.</a:t>
            </a:r>
          </a:p>
          <a:p>
            <a:r>
              <a:rPr lang="en-US" dirty="0" smtClean="0">
                <a:ea typeface="ＭＳ Ｐゴシック" pitchFamily="34" charset="-128"/>
              </a:rPr>
              <a:t>As frequency increases, u’ begins to drop off, u” (losses) increases and at some point u” becomes the dominant factor, at which point the Z is mostly resistive  (or </a:t>
            </a:r>
            <a:r>
              <a:rPr lang="en-US" dirty="0" err="1" smtClean="0">
                <a:ea typeface="ＭＳ Ｐゴシック" pitchFamily="34" charset="-128"/>
              </a:rPr>
              <a:t>lossy</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Both Rs and XL are proportional to Lo (air core inductance)</a:t>
            </a:r>
          </a:p>
          <a:p>
            <a:endParaRPr lang="en-US" dirty="0" smtClean="0">
              <a:ea typeface="ＭＳ Ｐゴシック" pitchFamily="34" charset="-128"/>
            </a:endParaRPr>
          </a:p>
          <a:p>
            <a:r>
              <a:rPr lang="en-US" dirty="0" smtClean="0">
                <a:ea typeface="ＭＳ Ｐゴシック" pitchFamily="34" charset="-128"/>
              </a:rPr>
              <a:t>Lo is controlled by the square of the turns and by the dimensions of the core [length (or Ht), OD and ID ].  Double the length = double the Lo (&amp; Z), increase OD or decrease ID = increase Lo (&amp; Z)  SIZE MATTERS</a:t>
            </a:r>
          </a:p>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So it is important to understand what effects complex permeability – but before we do that we will take a moment to review CM &amp; DM currents.</a:t>
            </a:r>
          </a:p>
        </p:txBody>
      </p:sp>
      <p:sp>
        <p:nvSpPr>
          <p:cNvPr id="27652" name="Slide Number Placeholder 3"/>
          <p:cNvSpPr>
            <a:spLocks noGrp="1"/>
          </p:cNvSpPr>
          <p:nvPr>
            <p:ph type="sldNum" sz="quarter" idx="5"/>
          </p:nvPr>
        </p:nvSpPr>
        <p:spPr/>
        <p:txBody>
          <a:bodyPr/>
          <a:lstStyle/>
          <a:p>
            <a:pPr>
              <a:defRPr/>
            </a:pPr>
            <a:fld id="{0644A02D-8FD0-456A-BE23-77E533BA62B5}" type="slidenum">
              <a:rPr lang="en-US" smtClean="0">
                <a:ea typeface="ＭＳ Ｐゴシック" pitchFamily="34" charset="-128"/>
              </a:rPr>
              <a:pPr>
                <a:defRPr/>
              </a:pPr>
              <a:t>7</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Rot="1" noChangeAspect="1" noChangeArrowheads="1" noTextEdit="1"/>
          </p:cNvSpPr>
          <p:nvPr>
            <p:ph type="sldImg"/>
          </p:nvPr>
        </p:nvSpPr>
        <p:spPr>
          <a:ln cap="flat"/>
        </p:spPr>
      </p:sp>
      <p:sp>
        <p:nvSpPr>
          <p:cNvPr id="27651" name="Rectangle 1027"/>
          <p:cNvSpPr>
            <a:spLocks noGrp="1" noChangeArrowheads="1"/>
          </p:cNvSpPr>
          <p:nvPr>
            <p:ph type="body" idx="1"/>
          </p:nvPr>
        </p:nvSpPr>
        <p:spPr>
          <a:noFill/>
          <a:ln/>
        </p:spPr>
        <p:txBody>
          <a:bodyPr lIns="90097" tIns="44261" rIns="90097" bIns="44261"/>
          <a:lstStyle/>
          <a:p>
            <a:r>
              <a:rPr lang="en-US" dirty="0" smtClean="0">
                <a:ea typeface="ＭＳ Ｐゴシック" pitchFamily="34" charset="-128"/>
              </a:rPr>
              <a:t>As stated earlier, Impedance is the characteristic provided by the ferrite to suppress EMI (attenuate the noise signal).  Now we are going the review the make up of the Impedance and factors that effect the impedance.</a:t>
            </a:r>
          </a:p>
          <a:p>
            <a:endParaRPr lang="en-US" dirty="0" smtClean="0">
              <a:ea typeface="ＭＳ Ｐゴシック" pitchFamily="34" charset="-128"/>
            </a:endParaRPr>
          </a:p>
          <a:p>
            <a:r>
              <a:rPr lang="en-US" dirty="0" smtClean="0">
                <a:ea typeface="ＭＳ Ｐゴシック" pitchFamily="34" charset="-128"/>
              </a:rPr>
              <a:t>At low frequency u’ is dominant factor, so Z is almost entirely inductive.</a:t>
            </a:r>
          </a:p>
          <a:p>
            <a:r>
              <a:rPr lang="en-US" dirty="0" smtClean="0">
                <a:ea typeface="ＭＳ Ｐゴシック" pitchFamily="34" charset="-128"/>
              </a:rPr>
              <a:t>As frequency increases, u’ begins to drop off, u” (losses) increases and at some point u” becomes the dominant factor, at which point the Z is mostly resistive  (or </a:t>
            </a:r>
            <a:r>
              <a:rPr lang="en-US" dirty="0" err="1" smtClean="0">
                <a:ea typeface="ＭＳ Ｐゴシック" pitchFamily="34" charset="-128"/>
              </a:rPr>
              <a:t>lossy</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Both Rs and XL are proportional to Lo (air core inductance)</a:t>
            </a:r>
          </a:p>
          <a:p>
            <a:endParaRPr lang="en-US" dirty="0" smtClean="0">
              <a:ea typeface="ＭＳ Ｐゴシック" pitchFamily="34" charset="-128"/>
            </a:endParaRPr>
          </a:p>
          <a:p>
            <a:r>
              <a:rPr lang="en-US" dirty="0" smtClean="0">
                <a:ea typeface="ＭＳ Ｐゴシック" pitchFamily="34" charset="-128"/>
              </a:rPr>
              <a:t>Lo is controlled by the square of the turns and by the dimensions of the core [length (or Ht), OD and ID ].  Double the length = double the Lo (&amp; Z), increase OD or decrease ID = increase Lo (&amp; Z)  SIZE MATTERS</a:t>
            </a:r>
          </a:p>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So it is important to understand what effects complex permeability – but before we do that we will take a moment to review CM &amp; DM currents.</a:t>
            </a:r>
          </a:p>
        </p:txBody>
      </p:sp>
      <p:sp>
        <p:nvSpPr>
          <p:cNvPr id="27652" name="Slide Number Placeholder 3"/>
          <p:cNvSpPr>
            <a:spLocks noGrp="1"/>
          </p:cNvSpPr>
          <p:nvPr>
            <p:ph type="sldNum" sz="quarter" idx="5"/>
          </p:nvPr>
        </p:nvSpPr>
        <p:spPr/>
        <p:txBody>
          <a:bodyPr/>
          <a:lstStyle/>
          <a:p>
            <a:pPr>
              <a:defRPr/>
            </a:pPr>
            <a:fld id="{0644A02D-8FD0-456A-BE23-77E533BA62B5}" type="slidenum">
              <a:rPr lang="en-US" smtClean="0">
                <a:ea typeface="ＭＳ Ｐゴシック" pitchFamily="34" charset="-128"/>
              </a:rPr>
              <a:pPr>
                <a:defRPr/>
              </a:pPr>
              <a:t>8</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Rot="1" noChangeAspect="1" noChangeArrowheads="1" noTextEdit="1"/>
          </p:cNvSpPr>
          <p:nvPr>
            <p:ph type="sldImg"/>
          </p:nvPr>
        </p:nvSpPr>
        <p:spPr>
          <a:ln cap="flat"/>
        </p:spPr>
      </p:sp>
      <p:sp>
        <p:nvSpPr>
          <p:cNvPr id="27651" name="Rectangle 1027"/>
          <p:cNvSpPr>
            <a:spLocks noGrp="1" noChangeArrowheads="1"/>
          </p:cNvSpPr>
          <p:nvPr>
            <p:ph type="body" idx="1"/>
          </p:nvPr>
        </p:nvSpPr>
        <p:spPr>
          <a:noFill/>
          <a:ln/>
        </p:spPr>
        <p:txBody>
          <a:bodyPr lIns="90097" tIns="44261" rIns="90097" bIns="44261"/>
          <a:lstStyle/>
          <a:p>
            <a:r>
              <a:rPr lang="en-US" dirty="0" smtClean="0">
                <a:ea typeface="ＭＳ Ｐゴシック" pitchFamily="34" charset="-128"/>
              </a:rPr>
              <a:t>As stated earlier, Impedance is the characteristic provided by the ferrite to suppress EMI (attenuate the noise signal).  Now we are going the review the make up of the Impedance and factors that effect the impedance.</a:t>
            </a:r>
          </a:p>
          <a:p>
            <a:endParaRPr lang="en-US" dirty="0" smtClean="0">
              <a:ea typeface="ＭＳ Ｐゴシック" pitchFamily="34" charset="-128"/>
            </a:endParaRPr>
          </a:p>
          <a:p>
            <a:r>
              <a:rPr lang="en-US" dirty="0" smtClean="0">
                <a:ea typeface="ＭＳ Ｐゴシック" pitchFamily="34" charset="-128"/>
              </a:rPr>
              <a:t>At low frequency u’ is dominant factor, so Z is almost entirely inductive.</a:t>
            </a:r>
          </a:p>
          <a:p>
            <a:r>
              <a:rPr lang="en-US" dirty="0" smtClean="0">
                <a:ea typeface="ＭＳ Ｐゴシック" pitchFamily="34" charset="-128"/>
              </a:rPr>
              <a:t>As frequency increases, u’ begins to drop off, u” (losses) increases and at some point u” becomes the dominant factor, at which point the Z is mostly resistive  (or </a:t>
            </a:r>
            <a:r>
              <a:rPr lang="en-US" dirty="0" err="1" smtClean="0">
                <a:ea typeface="ＭＳ Ｐゴシック" pitchFamily="34" charset="-128"/>
              </a:rPr>
              <a:t>lossy</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Both Rs and XL are proportional to Lo (air core inductance)</a:t>
            </a:r>
          </a:p>
          <a:p>
            <a:endParaRPr lang="en-US" dirty="0" smtClean="0">
              <a:ea typeface="ＭＳ Ｐゴシック" pitchFamily="34" charset="-128"/>
            </a:endParaRPr>
          </a:p>
          <a:p>
            <a:r>
              <a:rPr lang="en-US" dirty="0" smtClean="0">
                <a:ea typeface="ＭＳ Ｐゴシック" pitchFamily="34" charset="-128"/>
              </a:rPr>
              <a:t>Lo is controlled by the square of the turns and by the dimensions of the core [length (or Ht), OD and ID ].  Double the length = double the Lo (&amp; Z), increase OD or decrease ID = increase Lo (&amp; Z)  SIZE MATTERS</a:t>
            </a:r>
          </a:p>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So it is important to understand what effects complex permeability – but before we do that we will take a moment to review CM &amp; DM currents.</a:t>
            </a:r>
          </a:p>
        </p:txBody>
      </p:sp>
      <p:sp>
        <p:nvSpPr>
          <p:cNvPr id="27652" name="Slide Number Placeholder 3"/>
          <p:cNvSpPr>
            <a:spLocks noGrp="1"/>
          </p:cNvSpPr>
          <p:nvPr>
            <p:ph type="sldNum" sz="quarter" idx="5"/>
          </p:nvPr>
        </p:nvSpPr>
        <p:spPr/>
        <p:txBody>
          <a:bodyPr/>
          <a:lstStyle/>
          <a:p>
            <a:pPr>
              <a:defRPr/>
            </a:pPr>
            <a:fld id="{0644A02D-8FD0-456A-BE23-77E533BA62B5}" type="slidenum">
              <a:rPr lang="en-US" smtClean="0">
                <a:ea typeface="ＭＳ Ｐゴシック" pitchFamily="34" charset="-128"/>
              </a:rPr>
              <a:pPr>
                <a:defRPr/>
              </a:pPr>
              <a:t>9</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Rot="1" noChangeAspect="1" noChangeArrowheads="1" noTextEdit="1"/>
          </p:cNvSpPr>
          <p:nvPr>
            <p:ph type="sldImg"/>
          </p:nvPr>
        </p:nvSpPr>
        <p:spPr>
          <a:ln cap="flat"/>
        </p:spPr>
      </p:sp>
      <p:sp>
        <p:nvSpPr>
          <p:cNvPr id="27651" name="Rectangle 1027"/>
          <p:cNvSpPr>
            <a:spLocks noGrp="1" noChangeArrowheads="1"/>
          </p:cNvSpPr>
          <p:nvPr>
            <p:ph type="body" idx="1"/>
          </p:nvPr>
        </p:nvSpPr>
        <p:spPr>
          <a:noFill/>
          <a:ln/>
        </p:spPr>
        <p:txBody>
          <a:bodyPr lIns="90097" tIns="44261" rIns="90097" bIns="44261"/>
          <a:lstStyle/>
          <a:p>
            <a:r>
              <a:rPr lang="en-US" dirty="0" smtClean="0">
                <a:ea typeface="ＭＳ Ｐゴシック" pitchFamily="34" charset="-128"/>
              </a:rPr>
              <a:t>As stated earlier, Impedance is the characteristic provided by the ferrite to suppress EMI (attenuate the noise signal).  Now we are going the review the make up of the Impedance and factors that effect the impedance.</a:t>
            </a:r>
          </a:p>
          <a:p>
            <a:endParaRPr lang="en-US" dirty="0" smtClean="0">
              <a:ea typeface="ＭＳ Ｐゴシック" pitchFamily="34" charset="-128"/>
            </a:endParaRPr>
          </a:p>
          <a:p>
            <a:r>
              <a:rPr lang="en-US" dirty="0" smtClean="0">
                <a:ea typeface="ＭＳ Ｐゴシック" pitchFamily="34" charset="-128"/>
              </a:rPr>
              <a:t>At low frequency u’ is dominant factor, so Z is almost entirely inductive.</a:t>
            </a:r>
          </a:p>
          <a:p>
            <a:r>
              <a:rPr lang="en-US" dirty="0" smtClean="0">
                <a:ea typeface="ＭＳ Ｐゴシック" pitchFamily="34" charset="-128"/>
              </a:rPr>
              <a:t>As frequency increases, u’ begins to drop off, u” (losses) increases and at some point u” becomes the dominant factor, at which point the Z is mostly resistive  (or </a:t>
            </a:r>
            <a:r>
              <a:rPr lang="en-US" dirty="0" err="1" smtClean="0">
                <a:ea typeface="ＭＳ Ｐゴシック" pitchFamily="34" charset="-128"/>
              </a:rPr>
              <a:t>lossy</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Both Rs and XL are proportional to Lo (air core inductance)</a:t>
            </a:r>
          </a:p>
          <a:p>
            <a:endParaRPr lang="en-US" dirty="0" smtClean="0">
              <a:ea typeface="ＭＳ Ｐゴシック" pitchFamily="34" charset="-128"/>
            </a:endParaRPr>
          </a:p>
          <a:p>
            <a:r>
              <a:rPr lang="en-US" dirty="0" smtClean="0">
                <a:ea typeface="ＭＳ Ｐゴシック" pitchFamily="34" charset="-128"/>
              </a:rPr>
              <a:t>Lo is controlled by the square of the turns and by the dimensions of the core [length (or Ht), OD and ID ].  Double the length = double the Lo (&amp; Z), increase OD or decrease ID = increase Lo (&amp; Z)  SIZE MATTERS</a:t>
            </a:r>
          </a:p>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So it is important to understand what effects complex permeability – but before we do that we will take a moment to review CM &amp; DM currents.</a:t>
            </a:r>
          </a:p>
        </p:txBody>
      </p:sp>
      <p:sp>
        <p:nvSpPr>
          <p:cNvPr id="27652" name="Slide Number Placeholder 3"/>
          <p:cNvSpPr>
            <a:spLocks noGrp="1"/>
          </p:cNvSpPr>
          <p:nvPr>
            <p:ph type="sldNum" sz="quarter" idx="5"/>
          </p:nvPr>
        </p:nvSpPr>
        <p:spPr/>
        <p:txBody>
          <a:bodyPr/>
          <a:lstStyle/>
          <a:p>
            <a:pPr>
              <a:defRPr/>
            </a:pPr>
            <a:fld id="{0644A02D-8FD0-456A-BE23-77E533BA62B5}" type="slidenum">
              <a:rPr lang="en-US" smtClean="0">
                <a:ea typeface="ＭＳ Ｐゴシック" pitchFamily="34" charset="-128"/>
              </a:rPr>
              <a:pPr>
                <a:defRPr/>
              </a:pPr>
              <a:t>10</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75-material</a:t>
            </a:r>
            <a:r>
              <a:rPr lang="en-US" baseline="0" dirty="0" smtClean="0"/>
              <a:t> provides enhanced impedance at lower frequencies as compared to other materials offered by Fair-Rite Products. </a:t>
            </a:r>
            <a:endParaRPr lang="en-US" dirty="0"/>
          </a:p>
        </p:txBody>
      </p:sp>
      <p:sp>
        <p:nvSpPr>
          <p:cNvPr id="4" name="Slide Number Placeholder 3"/>
          <p:cNvSpPr>
            <a:spLocks noGrp="1"/>
          </p:cNvSpPr>
          <p:nvPr>
            <p:ph type="sldNum" sz="quarter" idx="10"/>
          </p:nvPr>
        </p:nvSpPr>
        <p:spPr/>
        <p:txBody>
          <a:bodyPr/>
          <a:lstStyle/>
          <a:p>
            <a:pPr>
              <a:defRPr/>
            </a:pPr>
            <a:fld id="{D80DCC85-8656-4BD8-993F-1E0C83F2228E}"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75-material</a:t>
            </a:r>
            <a:r>
              <a:rPr lang="en-US" baseline="0" dirty="0" smtClean="0"/>
              <a:t> was only available in solid-cores, test facilities found it difficult to implement without de-terminating cables. </a:t>
            </a:r>
            <a:endParaRPr lang="en-US" dirty="0"/>
          </a:p>
        </p:txBody>
      </p:sp>
      <p:sp>
        <p:nvSpPr>
          <p:cNvPr id="4" name="Slide Number Placeholder 3"/>
          <p:cNvSpPr>
            <a:spLocks noGrp="1"/>
          </p:cNvSpPr>
          <p:nvPr>
            <p:ph type="sldNum" sz="quarter" idx="10"/>
          </p:nvPr>
        </p:nvSpPr>
        <p:spPr/>
        <p:txBody>
          <a:bodyPr/>
          <a:lstStyle/>
          <a:p>
            <a:pPr>
              <a:defRPr/>
            </a:pPr>
            <a:fld id="{D80DCC85-8656-4BD8-993F-1E0C83F2228E}"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0DCC85-8656-4BD8-993F-1E0C83F2228E}"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46312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0320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1197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6245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408875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9959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674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98259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253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7956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040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EMCPP.jpg"/>
          <p:cNvPicPr>
            <a:picLocks noChangeAspect="1"/>
          </p:cNvPicPr>
          <p:nvPr/>
        </p:nvPicPr>
        <p:blipFill>
          <a:blip r:embed="rId13" cstate="print"/>
          <a:stretch>
            <a:fillRect/>
          </a:stretch>
        </p:blipFill>
        <p:spPr>
          <a:xfrm>
            <a:off x="0" y="6240162"/>
            <a:ext cx="9144000" cy="617838"/>
          </a:xfrm>
          <a:prstGeom prst="rect">
            <a:avLst/>
          </a:prstGeom>
        </p:spPr>
      </p:pic>
    </p:spTree>
    <p:extLst>
      <p:ext uri="{BB962C8B-B14F-4D97-AF65-F5344CB8AC3E}">
        <p14:creationId xmlns:p14="http://schemas.microsoft.com/office/powerpoint/2010/main" xmlns="" val="1764988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914650"/>
          </a:xfrm>
        </p:spPr>
        <p:txBody>
          <a:bodyPr>
            <a:normAutofit/>
          </a:bodyPr>
          <a:lstStyle/>
          <a:p>
            <a:r>
              <a:rPr lang="en-US" dirty="0" smtClean="0"/>
              <a:t>Maintaining Impedance in </a:t>
            </a:r>
            <a:br>
              <a:rPr lang="en-US" dirty="0" smtClean="0"/>
            </a:br>
            <a:r>
              <a:rPr lang="en-US" dirty="0" smtClean="0"/>
              <a:t>Split Core Ferrites for </a:t>
            </a:r>
            <a:br>
              <a:rPr lang="en-US" dirty="0" smtClean="0"/>
            </a:br>
            <a:r>
              <a:rPr lang="en-US" dirty="0" smtClean="0"/>
              <a:t>Low-Frequency Applications</a:t>
            </a:r>
            <a:endParaRPr lang="en-US" dirty="0"/>
          </a:p>
        </p:txBody>
      </p:sp>
      <p:sp>
        <p:nvSpPr>
          <p:cNvPr id="3" name="Subtitle 2"/>
          <p:cNvSpPr>
            <a:spLocks noGrp="1"/>
          </p:cNvSpPr>
          <p:nvPr>
            <p:ph type="subTitle" idx="1"/>
          </p:nvPr>
        </p:nvSpPr>
        <p:spPr>
          <a:xfrm>
            <a:off x="1371600" y="4876800"/>
            <a:ext cx="6400800" cy="762000"/>
          </a:xfrm>
        </p:spPr>
        <p:txBody>
          <a:bodyPr>
            <a:normAutofit fontScale="70000" lnSpcReduction="20000"/>
          </a:bodyPr>
          <a:lstStyle/>
          <a:p>
            <a:r>
              <a:rPr lang="en-US" dirty="0" smtClean="0"/>
              <a:t>Rachael Parker</a:t>
            </a:r>
          </a:p>
          <a:p>
            <a:r>
              <a:rPr lang="en-US" dirty="0" smtClean="0"/>
              <a:t>Vice President of Fair-Rite Products Corp.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514600" y="609600"/>
            <a:ext cx="4545013" cy="646113"/>
          </a:xfrm>
          <a:prstGeom prst="rect">
            <a:avLst/>
          </a:prstGeom>
          <a:noFill/>
        </p:spPr>
        <p:txBody>
          <a:bodyPr wrap="none">
            <a:spAutoFit/>
          </a:bodyPr>
          <a:lstStyle/>
          <a:p>
            <a:pPr>
              <a:defRPr/>
            </a:pPr>
            <a:r>
              <a:rPr lang="en-US" sz="3600" b="1" dirty="0"/>
              <a:t>Impedance Formula</a:t>
            </a:r>
          </a:p>
        </p:txBody>
      </p:sp>
      <p:pic>
        <p:nvPicPr>
          <p:cNvPr id="55298" name="Picture 2"/>
          <p:cNvPicPr>
            <a:picLocks noChangeAspect="1" noChangeArrowheads="1"/>
          </p:cNvPicPr>
          <p:nvPr/>
        </p:nvPicPr>
        <p:blipFill>
          <a:blip r:embed="rId3" cstate="print"/>
          <a:srcRect/>
          <a:stretch>
            <a:fillRect/>
          </a:stretch>
        </p:blipFill>
        <p:spPr bwMode="auto">
          <a:xfrm>
            <a:off x="1447800" y="1447800"/>
            <a:ext cx="6496334" cy="914400"/>
          </a:xfrm>
          <a:prstGeom prst="rect">
            <a:avLst/>
          </a:prstGeom>
          <a:noFill/>
          <a:ln w="9525">
            <a:noFill/>
            <a:miter lim="800000"/>
            <a:headEnd/>
            <a:tailEnd/>
          </a:ln>
        </p:spPr>
      </p:pic>
      <p:sp>
        <p:nvSpPr>
          <p:cNvPr id="16" name="Content Placeholder 15"/>
          <p:cNvSpPr>
            <a:spLocks noGrp="1"/>
          </p:cNvSpPr>
          <p:nvPr>
            <p:ph idx="1"/>
          </p:nvPr>
        </p:nvSpPr>
        <p:spPr>
          <a:xfrm>
            <a:off x="457200" y="2362200"/>
            <a:ext cx="8229600" cy="1142999"/>
          </a:xfrm>
        </p:spPr>
        <p:txBody>
          <a:bodyPr>
            <a:normAutofit fontScale="85000" lnSpcReduction="10000"/>
          </a:bodyPr>
          <a:lstStyle/>
          <a:p>
            <a:r>
              <a:rPr lang="en-US" dirty="0" smtClean="0"/>
              <a:t>Core performance also depends on geometric and implementation parameters as part of L</a:t>
            </a:r>
            <a:r>
              <a:rPr lang="en-US" baseline="-25000" dirty="0" smtClean="0"/>
              <a:t>o</a:t>
            </a:r>
            <a:r>
              <a:rPr lang="en-US" dirty="0" smtClean="0"/>
              <a:t>:</a:t>
            </a:r>
            <a:endParaRPr lang="en-US" dirty="0"/>
          </a:p>
        </p:txBody>
      </p:sp>
      <p:graphicFrame>
        <p:nvGraphicFramePr>
          <p:cNvPr id="17" name="Table 16"/>
          <p:cNvGraphicFramePr>
            <a:graphicFrameLocks noGrp="1"/>
          </p:cNvGraphicFramePr>
          <p:nvPr/>
        </p:nvGraphicFramePr>
        <p:xfrm>
          <a:off x="762000" y="3200400"/>
          <a:ext cx="7620000" cy="2941320"/>
        </p:xfrm>
        <a:graphic>
          <a:graphicData uri="http://schemas.openxmlformats.org/drawingml/2006/table">
            <a:tbl>
              <a:tblPr firstRow="1" bandRow="1">
                <a:tableStyleId>{5C22544A-7EE6-4342-B048-85BDC9FD1C3A}</a:tableStyleId>
              </a:tblPr>
              <a:tblGrid>
                <a:gridCol w="1447800"/>
                <a:gridCol w="3276600"/>
                <a:gridCol w="2895600"/>
              </a:tblGrid>
              <a:tr h="370840">
                <a:tc>
                  <a:txBody>
                    <a:bodyPr/>
                    <a:lstStyle/>
                    <a:p>
                      <a:pPr algn="ctr"/>
                      <a:r>
                        <a:rPr lang="en-US" baseline="0" dirty="0" smtClean="0"/>
                        <a:t>Parameter</a:t>
                      </a:r>
                      <a:endParaRPr lang="en-US" baseline="0" dirty="0"/>
                    </a:p>
                  </a:txBody>
                  <a:tcPr/>
                </a:tc>
                <a:tc>
                  <a:txBody>
                    <a:bodyPr/>
                    <a:lstStyle/>
                    <a:p>
                      <a:pPr algn="ctr"/>
                      <a:r>
                        <a:rPr lang="en-US" baseline="0" dirty="0" smtClean="0"/>
                        <a:t>Description</a:t>
                      </a:r>
                      <a:endParaRPr lang="en-US" baseline="0" dirty="0"/>
                    </a:p>
                  </a:txBody>
                  <a:tcPr/>
                </a:tc>
                <a:tc>
                  <a:txBody>
                    <a:bodyPr/>
                    <a:lstStyle/>
                    <a:p>
                      <a:pPr algn="ctr"/>
                      <a:r>
                        <a:rPr lang="en-US" baseline="0" dirty="0" smtClean="0"/>
                        <a:t>As parameter is increased, </a:t>
                      </a:r>
                    </a:p>
                    <a:p>
                      <a:pPr algn="ctr"/>
                      <a:r>
                        <a:rPr lang="en-US" baseline="0" dirty="0" smtClean="0"/>
                        <a:t>Z will…</a:t>
                      </a:r>
                      <a:endParaRPr lang="en-US" baseline="0" dirty="0"/>
                    </a:p>
                  </a:txBody>
                  <a:tcPr/>
                </a:tc>
              </a:tr>
              <a:tr h="370840">
                <a:tc>
                  <a:txBody>
                    <a:bodyPr/>
                    <a:lstStyle/>
                    <a:p>
                      <a:pPr algn="ctr"/>
                      <a:r>
                        <a:rPr lang="en-US" baseline="0" dirty="0" smtClean="0"/>
                        <a:t>N</a:t>
                      </a:r>
                      <a:endParaRPr lang="en-US" baseline="0" dirty="0"/>
                    </a:p>
                  </a:txBody>
                  <a:tcPr/>
                </a:tc>
                <a:tc>
                  <a:txBody>
                    <a:bodyPr/>
                    <a:lstStyle/>
                    <a:p>
                      <a:pPr algn="ctr"/>
                      <a:r>
                        <a:rPr lang="en-US" baseline="0" dirty="0" smtClean="0"/>
                        <a:t>Number of times the cable passes through aperture the core</a:t>
                      </a:r>
                      <a:endParaRPr lang="en-US" baseline="0" dirty="0"/>
                    </a:p>
                  </a:txBody>
                  <a:tcPr/>
                </a:tc>
                <a:tc>
                  <a:txBody>
                    <a:bodyPr/>
                    <a:lstStyle/>
                    <a:p>
                      <a:pPr algn="ctr"/>
                      <a:r>
                        <a:rPr lang="en-US" baseline="0" dirty="0" smtClean="0"/>
                        <a:t>Increase by N</a:t>
                      </a:r>
                      <a:r>
                        <a:rPr lang="en-US" baseline="30000" dirty="0" smtClean="0"/>
                        <a:t>2</a:t>
                      </a:r>
                      <a:endParaRPr lang="en-US" baseline="30000" dirty="0"/>
                    </a:p>
                  </a:txBody>
                  <a:tcPr/>
                </a:tc>
              </a:tr>
              <a:tr h="370840">
                <a:tc>
                  <a:txBody>
                    <a:bodyPr/>
                    <a:lstStyle/>
                    <a:p>
                      <a:pPr algn="ctr"/>
                      <a:r>
                        <a:rPr lang="en-US" baseline="0" dirty="0" smtClean="0"/>
                        <a:t>OD</a:t>
                      </a:r>
                      <a:endParaRPr lang="en-US" baseline="0" dirty="0"/>
                    </a:p>
                  </a:txBody>
                  <a:tcPr/>
                </a:tc>
                <a:tc>
                  <a:txBody>
                    <a:bodyPr/>
                    <a:lstStyle/>
                    <a:p>
                      <a:pPr algn="ctr"/>
                      <a:r>
                        <a:rPr lang="en-US" baseline="0" dirty="0" smtClean="0"/>
                        <a:t>Outer Diameter of the core</a:t>
                      </a:r>
                      <a:endParaRPr lang="en-US" baseline="0" dirty="0"/>
                    </a:p>
                  </a:txBody>
                  <a:tcPr/>
                </a:tc>
                <a:tc>
                  <a:txBody>
                    <a:bodyPr/>
                    <a:lstStyle/>
                    <a:p>
                      <a:pPr algn="ctr"/>
                      <a:r>
                        <a:rPr lang="en-US" baseline="0" dirty="0" smtClean="0"/>
                        <a:t>Increase linearly</a:t>
                      </a:r>
                      <a:endParaRPr lang="en-US" baseline="0" dirty="0"/>
                    </a:p>
                  </a:txBody>
                  <a:tcPr/>
                </a:tc>
              </a:tr>
              <a:tr h="370840">
                <a:tc>
                  <a:txBody>
                    <a:bodyPr/>
                    <a:lstStyle/>
                    <a:p>
                      <a:pPr algn="ctr"/>
                      <a:r>
                        <a:rPr lang="en-US" baseline="0" dirty="0" smtClean="0"/>
                        <a:t>ID</a:t>
                      </a:r>
                      <a:endParaRPr lang="en-US" baseline="0" dirty="0"/>
                    </a:p>
                  </a:txBody>
                  <a:tcPr/>
                </a:tc>
                <a:tc>
                  <a:txBody>
                    <a:bodyPr/>
                    <a:lstStyle/>
                    <a:p>
                      <a:pPr algn="ctr"/>
                      <a:r>
                        <a:rPr lang="en-US" baseline="0" dirty="0" smtClean="0"/>
                        <a:t>Inner Diameter of the core</a:t>
                      </a:r>
                      <a:endParaRPr lang="en-US" baseline="0" dirty="0"/>
                    </a:p>
                  </a:txBody>
                  <a:tcPr/>
                </a:tc>
                <a:tc>
                  <a:txBody>
                    <a:bodyPr/>
                    <a:lstStyle/>
                    <a:p>
                      <a:pPr algn="ctr"/>
                      <a:r>
                        <a:rPr lang="en-US" baseline="0" dirty="0" smtClean="0"/>
                        <a:t>Decrease linearly</a:t>
                      </a:r>
                      <a:endParaRPr lang="en-US" baseline="0" dirty="0"/>
                    </a:p>
                  </a:txBody>
                  <a:tcPr/>
                </a:tc>
              </a:tr>
              <a:tr h="370840">
                <a:tc>
                  <a:txBody>
                    <a:bodyPr/>
                    <a:lstStyle/>
                    <a:p>
                      <a:pPr algn="ctr"/>
                      <a:r>
                        <a:rPr lang="en-US" baseline="0" dirty="0" smtClean="0"/>
                        <a:t>H</a:t>
                      </a:r>
                      <a:endParaRPr lang="en-US" baseline="0" dirty="0"/>
                    </a:p>
                  </a:txBody>
                  <a:tcPr/>
                </a:tc>
                <a:tc>
                  <a:txBody>
                    <a:bodyPr/>
                    <a:lstStyle/>
                    <a:p>
                      <a:pPr algn="ctr"/>
                      <a:r>
                        <a:rPr lang="en-US" baseline="0" dirty="0" smtClean="0"/>
                        <a:t>Height of the core</a:t>
                      </a:r>
                      <a:endParaRPr lang="en-US" baseline="0" dirty="0"/>
                    </a:p>
                  </a:txBody>
                  <a:tcPr/>
                </a:tc>
                <a:tc>
                  <a:txBody>
                    <a:bodyPr/>
                    <a:lstStyle/>
                    <a:p>
                      <a:pPr algn="ctr"/>
                      <a:r>
                        <a:rPr lang="en-US" baseline="0" dirty="0" smtClean="0"/>
                        <a:t>Increase linearly</a:t>
                      </a:r>
                      <a:endParaRPr lang="en-US" baseline="0" dirty="0"/>
                    </a:p>
                  </a:txBody>
                  <a:tcPr/>
                </a:tc>
              </a:tr>
            </a:tbl>
          </a:graphicData>
        </a:graphic>
      </p:graphicFrame>
      <p:pic>
        <p:nvPicPr>
          <p:cNvPr id="9" name="Picture 2"/>
          <p:cNvPicPr>
            <a:picLocks noChangeAspect="1" noChangeArrowheads="1"/>
          </p:cNvPicPr>
          <p:nvPr/>
        </p:nvPicPr>
        <p:blipFill>
          <a:blip r:embed="rId3" cstate="print"/>
          <a:srcRect/>
          <a:stretch>
            <a:fillRect/>
          </a:stretch>
        </p:blipFill>
        <p:spPr bwMode="auto">
          <a:xfrm>
            <a:off x="1371600" y="1295400"/>
            <a:ext cx="6496334" cy="914400"/>
          </a:xfrm>
          <a:prstGeom prst="rect">
            <a:avLst/>
          </a:prstGeom>
          <a:noFill/>
          <a:ln w="9525">
            <a:noFill/>
            <a:miter lim="800000"/>
            <a:headEnd/>
            <a:tailEnd/>
          </a:ln>
        </p:spPr>
      </p:pic>
      <p:sp>
        <p:nvSpPr>
          <p:cNvPr id="10" name="Rectangle 9"/>
          <p:cNvSpPr/>
          <p:nvPr/>
        </p:nvSpPr>
        <p:spPr>
          <a:xfrm>
            <a:off x="5029200" y="1524000"/>
            <a:ext cx="457200" cy="4572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Putting it all together…</a:t>
            </a:r>
            <a:endParaRPr lang="en-US" dirty="0"/>
          </a:p>
        </p:txBody>
      </p:sp>
      <p:sp>
        <p:nvSpPr>
          <p:cNvPr id="4" name="Content Placeholder 3"/>
          <p:cNvSpPr>
            <a:spLocks noGrp="1"/>
          </p:cNvSpPr>
          <p:nvPr>
            <p:ph idx="1"/>
          </p:nvPr>
        </p:nvSpPr>
        <p:spPr>
          <a:xfrm>
            <a:off x="152400" y="4648200"/>
            <a:ext cx="8839200" cy="1477963"/>
          </a:xfrm>
        </p:spPr>
        <p:txBody>
          <a:bodyPr/>
          <a:lstStyle/>
          <a:p>
            <a:r>
              <a:rPr lang="en-US" sz="2400" dirty="0" smtClean="0"/>
              <a:t>Low frequencies </a:t>
            </a:r>
            <a:r>
              <a:rPr lang="en-US" sz="2400" dirty="0" smtClean="0">
                <a:sym typeface="Wingdings" pitchFamily="2" charset="2"/>
              </a:rPr>
              <a:t> L</a:t>
            </a:r>
            <a:r>
              <a:rPr lang="en-US" sz="2400" baseline="-25000" dirty="0" smtClean="0">
                <a:sym typeface="Wingdings" pitchFamily="2" charset="2"/>
              </a:rPr>
              <a:t>s</a:t>
            </a:r>
            <a:r>
              <a:rPr lang="en-US" sz="2400" dirty="0" smtClean="0"/>
              <a:t> is main driver of impedance. </a:t>
            </a:r>
          </a:p>
          <a:p>
            <a:r>
              <a:rPr lang="en-US" sz="2400" dirty="0" smtClean="0"/>
              <a:t>High frequencies (&gt; 1MHz)</a:t>
            </a:r>
            <a:r>
              <a:rPr lang="en-US" sz="2400" dirty="0" smtClean="0">
                <a:sym typeface="Wingdings" pitchFamily="2" charset="2"/>
              </a:rPr>
              <a:t> R</a:t>
            </a:r>
            <a:r>
              <a:rPr lang="en-US" sz="2400" baseline="-25000" dirty="0" smtClean="0">
                <a:sym typeface="Wingdings" pitchFamily="2" charset="2"/>
              </a:rPr>
              <a:t>s</a:t>
            </a:r>
            <a:r>
              <a:rPr lang="en-US" sz="2400" dirty="0" smtClean="0">
                <a:sym typeface="Wingdings" pitchFamily="2" charset="2"/>
              </a:rPr>
              <a:t> is main driver of impedance</a:t>
            </a:r>
            <a:endParaRPr lang="en-US" sz="2400" dirty="0" smtClean="0"/>
          </a:p>
          <a:p>
            <a:endParaRPr lang="en-US" sz="2400" dirty="0"/>
          </a:p>
        </p:txBody>
      </p:sp>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p>
            <a:pPr>
              <a:defRPr/>
            </a:pPr>
            <a:fld id="{87116653-985A-4622-93F1-B0E31B0E49C7}" type="slidenum">
              <a:rPr lang="en-US" smtClean="0"/>
              <a:pPr>
                <a:defRPr/>
              </a:pPr>
              <a:t>11</a:t>
            </a:fld>
            <a:endParaRPr lang="en-US"/>
          </a:p>
        </p:txBody>
      </p:sp>
      <p:pic>
        <p:nvPicPr>
          <p:cNvPr id="6" name="Picture 5"/>
          <p:cNvPicPr/>
          <p:nvPr/>
        </p:nvPicPr>
        <p:blipFill>
          <a:blip r:embed="rId2" cstate="print"/>
          <a:srcRect/>
          <a:stretch>
            <a:fillRect/>
          </a:stretch>
        </p:blipFill>
        <p:spPr bwMode="auto">
          <a:xfrm>
            <a:off x="152400" y="1451811"/>
            <a:ext cx="4334905" cy="28956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4572001" y="1447800"/>
            <a:ext cx="4343400" cy="289961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609600" y="609600"/>
            <a:ext cx="8305800" cy="646113"/>
          </a:xfrm>
          <a:prstGeom prst="rect">
            <a:avLst/>
          </a:prstGeom>
          <a:noFill/>
          <a:ln w="9525">
            <a:noFill/>
            <a:miter lim="800000"/>
            <a:headEnd/>
            <a:tailEnd/>
          </a:ln>
        </p:spPr>
        <p:txBody>
          <a:bodyPr>
            <a:spAutoFit/>
          </a:bodyPr>
          <a:lstStyle/>
          <a:p>
            <a:pPr algn="ctr">
              <a:defRPr/>
            </a:pPr>
            <a:r>
              <a:rPr lang="en-US" sz="3600" b="1" dirty="0" smtClean="0"/>
              <a:t>Solid Suppression </a:t>
            </a:r>
            <a:r>
              <a:rPr lang="en-US" sz="3600" b="1" dirty="0"/>
              <a:t>Core Comparison</a:t>
            </a:r>
          </a:p>
        </p:txBody>
      </p:sp>
      <p:graphicFrame>
        <p:nvGraphicFramePr>
          <p:cNvPr id="5" name="Chart 4"/>
          <p:cNvGraphicFramePr>
            <a:graphicFrameLocks/>
          </p:cNvGraphicFramePr>
          <p:nvPr/>
        </p:nvGraphicFramePr>
        <p:xfrm>
          <a:off x="152400" y="1295400"/>
          <a:ext cx="88392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57200" y="457200"/>
            <a:ext cx="8229600" cy="1143000"/>
          </a:xfrm>
        </p:spPr>
        <p:txBody>
          <a:bodyPr/>
          <a:lstStyle/>
          <a:p>
            <a:r>
              <a:rPr lang="en-US" sz="3600" b="1" smtClean="0"/>
              <a:t>Challenges</a:t>
            </a:r>
          </a:p>
        </p:txBody>
      </p:sp>
      <p:sp>
        <p:nvSpPr>
          <p:cNvPr id="14339" name="Content Placeholder 3"/>
          <p:cNvSpPr>
            <a:spLocks noGrp="1"/>
          </p:cNvSpPr>
          <p:nvPr>
            <p:ph idx="1"/>
          </p:nvPr>
        </p:nvSpPr>
        <p:spPr>
          <a:xfrm>
            <a:off x="609600" y="4876800"/>
            <a:ext cx="8229600" cy="1219200"/>
          </a:xfrm>
        </p:spPr>
        <p:txBody>
          <a:bodyPr>
            <a:normAutofit fontScale="70000" lnSpcReduction="20000"/>
          </a:bodyPr>
          <a:lstStyle/>
          <a:p>
            <a:pPr algn="ctr">
              <a:buFontTx/>
              <a:buNone/>
            </a:pPr>
            <a:r>
              <a:rPr lang="en-US" dirty="0" smtClean="0"/>
              <a:t>Test facilities had implementation difficulties with solid cores.</a:t>
            </a:r>
          </a:p>
          <a:p>
            <a:pPr algn="ctr">
              <a:buFontTx/>
              <a:buNone/>
            </a:pPr>
            <a:endParaRPr lang="en-US" dirty="0" smtClean="0"/>
          </a:p>
          <a:p>
            <a:pPr algn="ctr">
              <a:buFontTx/>
              <a:buNone/>
            </a:pPr>
            <a:r>
              <a:rPr lang="en-US" dirty="0" smtClean="0"/>
              <a:t> </a:t>
            </a:r>
          </a:p>
        </p:txBody>
      </p:sp>
      <p:pic>
        <p:nvPicPr>
          <p:cNvPr id="14347" name="Picture 11" descr="Image result for square peg round hole images"/>
          <p:cNvPicPr>
            <a:picLocks noChangeAspect="1" noChangeArrowheads="1"/>
          </p:cNvPicPr>
          <p:nvPr/>
        </p:nvPicPr>
        <p:blipFill>
          <a:blip r:embed="rId3" cstate="print"/>
          <a:srcRect/>
          <a:stretch>
            <a:fillRect/>
          </a:stretch>
        </p:blipFill>
        <p:spPr bwMode="auto">
          <a:xfrm>
            <a:off x="2971800" y="1371600"/>
            <a:ext cx="3383483" cy="3429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sz="3600" b="1" smtClean="0"/>
              <a:t>Challenges</a:t>
            </a:r>
          </a:p>
        </p:txBody>
      </p:sp>
      <p:sp>
        <p:nvSpPr>
          <p:cNvPr id="15363" name="Content Placeholder 3"/>
          <p:cNvSpPr>
            <a:spLocks noGrp="1"/>
          </p:cNvSpPr>
          <p:nvPr>
            <p:ph idx="1"/>
          </p:nvPr>
        </p:nvSpPr>
        <p:spPr>
          <a:xfrm>
            <a:off x="457200" y="4724400"/>
            <a:ext cx="8534400" cy="1219200"/>
          </a:xfrm>
        </p:spPr>
        <p:txBody>
          <a:bodyPr>
            <a:normAutofit fontScale="92500"/>
          </a:bodyPr>
          <a:lstStyle/>
          <a:p>
            <a:pPr algn="ctr">
              <a:buFontTx/>
              <a:buNone/>
            </a:pPr>
            <a:r>
              <a:rPr lang="en-US" dirty="0" smtClean="0"/>
              <a:t>Performance was degraded in split cores due the high permeability material (e.g., µ</a:t>
            </a:r>
            <a:r>
              <a:rPr lang="en-US" baseline="-25000" dirty="0" err="1" smtClean="0"/>
              <a:t>i</a:t>
            </a:r>
            <a:r>
              <a:rPr lang="en-US" baseline="-25000" dirty="0" smtClean="0"/>
              <a:t> </a:t>
            </a:r>
            <a:r>
              <a:rPr lang="en-US" dirty="0" smtClean="0"/>
              <a:t>= 5000) </a:t>
            </a:r>
          </a:p>
        </p:txBody>
      </p:sp>
      <p:pic>
        <p:nvPicPr>
          <p:cNvPr id="15365" name="Picture 2" descr="C:\Documents and Settings\theissr\Local Settings\Temporary Internet Files\Content.IE5\GOU1JJ98\MC900359753[1].wmf"/>
          <p:cNvPicPr>
            <a:picLocks noChangeAspect="1" noChangeArrowheads="1"/>
          </p:cNvPicPr>
          <p:nvPr/>
        </p:nvPicPr>
        <p:blipFill>
          <a:blip r:embed="rId3" cstate="print"/>
          <a:srcRect/>
          <a:stretch>
            <a:fillRect/>
          </a:stretch>
        </p:blipFill>
        <p:spPr bwMode="auto">
          <a:xfrm>
            <a:off x="3200400" y="1524000"/>
            <a:ext cx="2974975" cy="296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Impedance with an Air-Gap</a:t>
            </a:r>
            <a:endParaRPr lang="en-US" dirty="0"/>
          </a:p>
        </p:txBody>
      </p:sp>
      <p:sp>
        <p:nvSpPr>
          <p:cNvPr id="3" name="Content Placeholder 2"/>
          <p:cNvSpPr>
            <a:spLocks noGrp="1"/>
          </p:cNvSpPr>
          <p:nvPr>
            <p:ph idx="1"/>
          </p:nvPr>
        </p:nvSpPr>
        <p:spPr>
          <a:xfrm>
            <a:off x="457200" y="1600200"/>
            <a:ext cx="5715000" cy="4525963"/>
          </a:xfrm>
        </p:spPr>
        <p:txBody>
          <a:bodyPr/>
          <a:lstStyle/>
          <a:p>
            <a:r>
              <a:rPr lang="en-US" sz="2800" dirty="0" smtClean="0"/>
              <a:t>Air-gap in the magnetic circuit reduces the inductance.</a:t>
            </a:r>
          </a:p>
          <a:p>
            <a:pPr lvl="1"/>
            <a:r>
              <a:rPr lang="en-US" sz="2400" dirty="0" smtClean="0">
                <a:latin typeface="Lucida Handwriting" pitchFamily="66" charset="0"/>
              </a:rPr>
              <a:t>l</a:t>
            </a:r>
            <a:r>
              <a:rPr lang="en-US" sz="2400" baseline="-25000" dirty="0" smtClean="0"/>
              <a:t>e</a:t>
            </a:r>
            <a:r>
              <a:rPr lang="en-US" sz="2400" dirty="0" smtClean="0"/>
              <a:t> needs to be considered separately.</a:t>
            </a:r>
          </a:p>
          <a:p>
            <a:r>
              <a:rPr lang="en-US" sz="2800" dirty="0" smtClean="0"/>
              <a:t>Core behaves as if it has reduced permeability, known as its </a:t>
            </a:r>
            <a:r>
              <a:rPr lang="en-US" sz="2800" i="1" dirty="0" smtClean="0"/>
              <a:t>effective permeability.</a:t>
            </a:r>
          </a:p>
          <a:p>
            <a:pPr lvl="1"/>
            <a:r>
              <a:rPr lang="en-US" sz="2400" dirty="0" smtClean="0"/>
              <a:t>Permeability is dependant on both the magnetic path length and the air gap.</a:t>
            </a:r>
            <a:endParaRPr lang="en-US" sz="2400" dirty="0"/>
          </a:p>
        </p:txBody>
      </p:sp>
      <p:pic>
        <p:nvPicPr>
          <p:cNvPr id="5" name="Picture 4"/>
          <p:cNvPicPr/>
          <p:nvPr/>
        </p:nvPicPr>
        <p:blipFill>
          <a:blip r:embed="rId2" cstate="print"/>
          <a:srcRect t="1907"/>
          <a:stretch>
            <a:fillRect/>
          </a:stretch>
        </p:blipFill>
        <p:spPr bwMode="auto">
          <a:xfrm>
            <a:off x="6113217" y="2133600"/>
            <a:ext cx="3030783" cy="24384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Impedance with an Air-Gap</a:t>
            </a:r>
            <a:endParaRPr lang="en-US" dirty="0"/>
          </a:p>
        </p:txBody>
      </p:sp>
      <p:sp>
        <p:nvSpPr>
          <p:cNvPr id="3" name="Content Placeholder 2"/>
          <p:cNvSpPr>
            <a:spLocks noGrp="1"/>
          </p:cNvSpPr>
          <p:nvPr>
            <p:ph idx="1"/>
          </p:nvPr>
        </p:nvSpPr>
        <p:spPr>
          <a:xfrm>
            <a:off x="457200" y="1600201"/>
            <a:ext cx="8229600" cy="685800"/>
          </a:xfrm>
        </p:spPr>
        <p:txBody>
          <a:bodyPr>
            <a:normAutofit fontScale="77500" lnSpcReduction="20000"/>
          </a:bodyPr>
          <a:lstStyle/>
          <a:p>
            <a:r>
              <a:rPr lang="en-US" dirty="0" smtClean="0"/>
              <a:t>Assuming gap length (</a:t>
            </a:r>
            <a:r>
              <a:rPr lang="en-US" dirty="0" err="1" smtClean="0"/>
              <a:t>l</a:t>
            </a:r>
            <a:r>
              <a:rPr lang="en-US" baseline="-25000" dirty="0" err="1" smtClean="0"/>
              <a:t>g</a:t>
            </a:r>
            <a:r>
              <a:rPr lang="en-US" dirty="0" smtClean="0"/>
              <a:t>) &lt;&lt; magnetic path </a:t>
            </a:r>
            <a:r>
              <a:rPr lang="en-US" dirty="0" err="1" smtClean="0"/>
              <a:t>lengh</a:t>
            </a:r>
            <a:r>
              <a:rPr lang="en-US" dirty="0" smtClean="0"/>
              <a:t> (l</a:t>
            </a:r>
            <a:r>
              <a:rPr lang="en-US" baseline="-25000" dirty="0" smtClean="0"/>
              <a:t>e</a:t>
            </a:r>
            <a:r>
              <a:rPr lang="en-US" dirty="0" smtClean="0"/>
              <a:t>)</a:t>
            </a:r>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endParaRPr lang="en-US"/>
          </a:p>
        </p:txBody>
      </p:sp>
      <p:pic>
        <p:nvPicPr>
          <p:cNvPr id="58370" name="Picture 2"/>
          <p:cNvPicPr>
            <a:picLocks noChangeAspect="1" noChangeArrowheads="1"/>
          </p:cNvPicPr>
          <p:nvPr/>
        </p:nvPicPr>
        <p:blipFill>
          <a:blip r:embed="rId2" cstate="print"/>
          <a:srcRect/>
          <a:stretch>
            <a:fillRect/>
          </a:stretch>
        </p:blipFill>
        <p:spPr bwMode="auto">
          <a:xfrm>
            <a:off x="990600" y="3505200"/>
            <a:ext cx="1833327" cy="1143000"/>
          </a:xfrm>
          <a:prstGeom prst="rect">
            <a:avLst/>
          </a:prstGeom>
          <a:noFill/>
          <a:ln w="9525">
            <a:noFill/>
            <a:miter lim="800000"/>
            <a:headEnd/>
            <a:tailEnd/>
          </a:ln>
        </p:spPr>
      </p:pic>
      <p:grpSp>
        <p:nvGrpSpPr>
          <p:cNvPr id="15" name="Group 14"/>
          <p:cNvGrpSpPr/>
          <p:nvPr/>
        </p:nvGrpSpPr>
        <p:grpSpPr>
          <a:xfrm>
            <a:off x="457200" y="2133600"/>
            <a:ext cx="5564777" cy="1371600"/>
            <a:chOff x="457200" y="2133600"/>
            <a:chExt cx="5564777" cy="1371600"/>
          </a:xfrm>
        </p:grpSpPr>
        <p:pic>
          <p:nvPicPr>
            <p:cNvPr id="58371" name="Picture 3"/>
            <p:cNvPicPr>
              <a:picLocks noChangeAspect="1" noChangeArrowheads="1"/>
            </p:cNvPicPr>
            <p:nvPr/>
          </p:nvPicPr>
          <p:blipFill>
            <a:blip r:embed="rId3" cstate="print"/>
            <a:srcRect/>
            <a:stretch>
              <a:fillRect/>
            </a:stretch>
          </p:blipFill>
          <p:spPr bwMode="auto">
            <a:xfrm>
              <a:off x="457200" y="2133600"/>
              <a:ext cx="5564777" cy="1371600"/>
            </a:xfrm>
            <a:prstGeom prst="rect">
              <a:avLst/>
            </a:prstGeom>
            <a:noFill/>
            <a:ln w="9525">
              <a:noFill/>
              <a:miter lim="800000"/>
              <a:headEnd/>
              <a:tailEnd/>
            </a:ln>
          </p:spPr>
        </p:pic>
        <p:sp>
          <p:nvSpPr>
            <p:cNvPr id="7" name="Rectangle 6"/>
            <p:cNvSpPr/>
            <p:nvPr/>
          </p:nvSpPr>
          <p:spPr>
            <a:xfrm>
              <a:off x="3657600" y="2667000"/>
              <a:ext cx="381000" cy="3810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2667000"/>
              <a:ext cx="533400" cy="3810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490" name="Picture 2"/>
          <p:cNvPicPr>
            <a:picLocks noChangeAspect="1" noChangeArrowheads="1"/>
          </p:cNvPicPr>
          <p:nvPr/>
        </p:nvPicPr>
        <p:blipFill>
          <a:blip r:embed="rId4" cstate="print"/>
          <a:srcRect/>
          <a:stretch>
            <a:fillRect/>
          </a:stretch>
        </p:blipFill>
        <p:spPr bwMode="auto">
          <a:xfrm>
            <a:off x="457200" y="4648200"/>
            <a:ext cx="3253619" cy="762000"/>
          </a:xfrm>
          <a:prstGeom prst="rect">
            <a:avLst/>
          </a:prstGeom>
          <a:noFill/>
          <a:ln w="9525">
            <a:noFill/>
            <a:miter lim="800000"/>
            <a:headEnd/>
            <a:tailEnd/>
          </a:ln>
        </p:spPr>
      </p:pic>
      <p:pic>
        <p:nvPicPr>
          <p:cNvPr id="63491" name="Picture 3"/>
          <p:cNvPicPr>
            <a:picLocks noChangeAspect="1" noChangeArrowheads="1"/>
          </p:cNvPicPr>
          <p:nvPr/>
        </p:nvPicPr>
        <p:blipFill>
          <a:blip r:embed="rId5" cstate="print"/>
          <a:srcRect/>
          <a:stretch>
            <a:fillRect/>
          </a:stretch>
        </p:blipFill>
        <p:spPr bwMode="auto">
          <a:xfrm>
            <a:off x="4343400" y="3048000"/>
            <a:ext cx="3200400" cy="933450"/>
          </a:xfrm>
          <a:prstGeom prst="rect">
            <a:avLst/>
          </a:prstGeom>
          <a:noFill/>
          <a:ln w="9525">
            <a:noFill/>
            <a:miter lim="800000"/>
            <a:headEnd/>
            <a:tailEnd/>
          </a:ln>
        </p:spPr>
      </p:pic>
      <p:pic>
        <p:nvPicPr>
          <p:cNvPr id="63492" name="Picture 4"/>
          <p:cNvPicPr>
            <a:picLocks noChangeAspect="1" noChangeArrowheads="1"/>
          </p:cNvPicPr>
          <p:nvPr/>
        </p:nvPicPr>
        <p:blipFill>
          <a:blip r:embed="rId6" cstate="print"/>
          <a:srcRect/>
          <a:stretch>
            <a:fillRect/>
          </a:stretch>
        </p:blipFill>
        <p:spPr bwMode="auto">
          <a:xfrm>
            <a:off x="5181600" y="3810000"/>
            <a:ext cx="1524000" cy="767114"/>
          </a:xfrm>
          <a:prstGeom prst="rect">
            <a:avLst/>
          </a:prstGeom>
          <a:noFill/>
          <a:ln w="9525">
            <a:noFill/>
            <a:miter lim="800000"/>
            <a:headEnd/>
            <a:tailEnd/>
          </a:ln>
        </p:spPr>
      </p:pic>
      <p:sp>
        <p:nvSpPr>
          <p:cNvPr id="14" name="Folded Corner 13"/>
          <p:cNvSpPr/>
          <p:nvPr/>
        </p:nvSpPr>
        <p:spPr>
          <a:xfrm>
            <a:off x="4343400" y="4572000"/>
            <a:ext cx="4343400" cy="14478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spcBef>
                <a:spcPct val="20000"/>
              </a:spcBef>
            </a:pPr>
            <a:r>
              <a:rPr lang="en-US" dirty="0" smtClean="0">
                <a:solidFill>
                  <a:schemeClr val="tx1"/>
                </a:solidFill>
              </a:rPr>
              <a:t>tan(</a:t>
            </a:r>
            <a:r>
              <a:rPr lang="el-GR" dirty="0" smtClean="0">
                <a:solidFill>
                  <a:schemeClr val="tx1"/>
                </a:solidFill>
              </a:rPr>
              <a:t>δ</a:t>
            </a:r>
            <a:r>
              <a:rPr lang="en-US" dirty="0" smtClean="0">
                <a:solidFill>
                  <a:schemeClr val="tx1"/>
                </a:solidFill>
              </a:rPr>
              <a:t>) refers to the magnetic loss tangent and represents the inefficiency of the system based on the angle between the µ’ and µ’’.</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Permeability</a:t>
            </a:r>
            <a:endParaRPr lang="en-US" dirty="0"/>
          </a:p>
        </p:txBody>
      </p:sp>
      <p:pic>
        <p:nvPicPr>
          <p:cNvPr id="5" name="Content Placeholder 4"/>
          <p:cNvPicPr>
            <a:picLocks noGrp="1"/>
          </p:cNvPicPr>
          <p:nvPr>
            <p:ph idx="1"/>
          </p:nvPr>
        </p:nvPicPr>
        <p:blipFill>
          <a:blip r:embed="rId2" cstate="print"/>
          <a:srcRect/>
          <a:stretch>
            <a:fillRect/>
          </a:stretch>
        </p:blipFill>
        <p:spPr bwMode="auto">
          <a:xfrm>
            <a:off x="1143000" y="1371600"/>
            <a:ext cx="6755431" cy="45259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a:xfrm>
            <a:off x="457200" y="1219200"/>
            <a:ext cx="8534400" cy="1219200"/>
          </a:xfrm>
        </p:spPr>
        <p:txBody>
          <a:bodyPr>
            <a:noAutofit/>
          </a:bodyPr>
          <a:lstStyle/>
          <a:p>
            <a:r>
              <a:rPr lang="en-US" sz="2400" dirty="0" smtClean="0"/>
              <a:t>For a high-permeability such as 75-material, even the smallest gaps can degrade performance tremendously!</a:t>
            </a:r>
            <a:endParaRPr lang="en-US" sz="2400" dirty="0"/>
          </a:p>
        </p:txBody>
      </p:sp>
      <p:pic>
        <p:nvPicPr>
          <p:cNvPr id="23554" name="Picture 2"/>
          <p:cNvPicPr>
            <a:picLocks noChangeAspect="1" noChangeArrowheads="1"/>
          </p:cNvPicPr>
          <p:nvPr/>
        </p:nvPicPr>
        <p:blipFill>
          <a:blip r:embed="rId2" cstate="print"/>
          <a:srcRect/>
          <a:stretch>
            <a:fillRect/>
          </a:stretch>
        </p:blipFill>
        <p:spPr bwMode="auto">
          <a:xfrm>
            <a:off x="1219200" y="2157494"/>
            <a:ext cx="6705600" cy="4119966"/>
          </a:xfrm>
          <a:prstGeom prst="rect">
            <a:avLst/>
          </a:prstGeom>
          <a:noFill/>
          <a:ln w="9525">
            <a:noFill/>
            <a:miter lim="800000"/>
            <a:headEnd/>
            <a:tailEnd/>
          </a:ln>
          <a:effectLst/>
        </p:spPr>
      </p:pic>
      <p:sp>
        <p:nvSpPr>
          <p:cNvPr id="6" name="TextBox 5"/>
          <p:cNvSpPr txBox="1"/>
          <p:nvPr/>
        </p:nvSpPr>
        <p:spPr>
          <a:xfrm>
            <a:off x="1219200" y="6019800"/>
            <a:ext cx="2424062" cy="276999"/>
          </a:xfrm>
          <a:prstGeom prst="rect">
            <a:avLst/>
          </a:prstGeom>
          <a:noFill/>
        </p:spPr>
        <p:txBody>
          <a:bodyPr wrap="none" rtlCol="0">
            <a:spAutoFit/>
          </a:bodyPr>
          <a:lstStyle/>
          <a:p>
            <a:r>
              <a:rPr lang="en-US" sz="1200" b="1" i="1" dirty="0" smtClean="0"/>
              <a:t>* Based on a specific core size</a:t>
            </a:r>
            <a:endParaRPr lang="en-US" sz="1200" b="1"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Minimizing the air-gap</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1194284" y="1600200"/>
            <a:ext cx="6755431"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t>This presentation is brought to you by:</a:t>
            </a:r>
            <a:endParaRPr lang="en-US" sz="3600" dirty="0"/>
          </a:p>
        </p:txBody>
      </p:sp>
      <p:pic>
        <p:nvPicPr>
          <p:cNvPr id="6145" name="Picture 1"/>
          <p:cNvPicPr>
            <a:picLocks noChangeAspect="1" noChangeArrowheads="1"/>
          </p:cNvPicPr>
          <p:nvPr/>
        </p:nvPicPr>
        <p:blipFill>
          <a:blip r:embed="rId2" cstate="print"/>
          <a:srcRect b="3108"/>
          <a:stretch>
            <a:fillRect/>
          </a:stretch>
        </p:blipFill>
        <p:spPr bwMode="auto">
          <a:xfrm>
            <a:off x="734290" y="1905000"/>
            <a:ext cx="7723910" cy="4357077"/>
          </a:xfrm>
          <a:prstGeom prst="rect">
            <a:avLst/>
          </a:prstGeom>
          <a:ln>
            <a:noFill/>
            <a:headEnd/>
            <a:tailEnd/>
          </a:ln>
        </p:spPr>
        <p:style>
          <a:lnRef idx="2">
            <a:schemeClr val="dk1"/>
          </a:lnRef>
          <a:fillRef idx="1">
            <a:schemeClr val="lt1"/>
          </a:fillRef>
          <a:effectRef idx="0">
            <a:schemeClr val="dk1"/>
          </a:effectRef>
          <a:fontRef idx="minor">
            <a:schemeClr val="dk1"/>
          </a:fontRef>
        </p:style>
      </p:pic>
      <p:sp>
        <p:nvSpPr>
          <p:cNvPr id="6" name="Rectangle 5"/>
          <p:cNvSpPr/>
          <p:nvPr/>
        </p:nvSpPr>
        <p:spPr>
          <a:xfrm>
            <a:off x="4495800" y="3048000"/>
            <a:ext cx="4038600" cy="3200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0070C0"/>
                </a:solidFill>
              </a:rPr>
              <a:t>Rachael Parker</a:t>
            </a:r>
          </a:p>
          <a:p>
            <a:pPr algn="ctr"/>
            <a:r>
              <a:rPr lang="en-US" dirty="0" smtClean="0">
                <a:solidFill>
                  <a:srgbClr val="0070C0"/>
                </a:solidFill>
              </a:rPr>
              <a:t>Vice President</a:t>
            </a:r>
          </a:p>
          <a:p>
            <a:pPr algn="ctr"/>
            <a:r>
              <a:rPr lang="en-US" dirty="0" smtClean="0">
                <a:solidFill>
                  <a:srgbClr val="0070C0"/>
                </a:solidFill>
              </a:rPr>
              <a:t>Fair-Rite Products Corp.</a:t>
            </a:r>
          </a:p>
          <a:p>
            <a:pPr algn="ctr"/>
            <a:endParaRPr lang="en-US" dirty="0" smtClean="0">
              <a:solidFill>
                <a:srgbClr val="0070C0"/>
              </a:solidFill>
            </a:endParaRPr>
          </a:p>
          <a:p>
            <a:pPr algn="ctr"/>
            <a:r>
              <a:rPr lang="en-US" sz="1600" dirty="0" smtClean="0">
                <a:solidFill>
                  <a:srgbClr val="0070C0"/>
                </a:solidFill>
              </a:rPr>
              <a:t>Joining Fair-Rite in 2014, </a:t>
            </a:r>
          </a:p>
          <a:p>
            <a:pPr algn="ctr"/>
            <a:r>
              <a:rPr lang="en-US" sz="1600" dirty="0" smtClean="0">
                <a:solidFill>
                  <a:srgbClr val="0070C0"/>
                </a:solidFill>
              </a:rPr>
              <a:t>she holds a BS in Electrical Engineering, an </a:t>
            </a:r>
            <a:r>
              <a:rPr lang="en-US" sz="1600" dirty="0" err="1" smtClean="0">
                <a:solidFill>
                  <a:srgbClr val="0070C0"/>
                </a:solidFill>
              </a:rPr>
              <a:t>M.Eng</a:t>
            </a:r>
            <a:r>
              <a:rPr lang="en-US" sz="1600" dirty="0" smtClean="0">
                <a:solidFill>
                  <a:srgbClr val="0070C0"/>
                </a:solidFill>
              </a:rPr>
              <a:t> in Electrical Engineering, and an MS in Engineering Management. </a:t>
            </a:r>
          </a:p>
          <a:p>
            <a:pPr algn="ctr"/>
            <a:r>
              <a:rPr lang="en-US" sz="1600" dirty="0" smtClean="0">
                <a:solidFill>
                  <a:srgbClr val="0070C0"/>
                </a:solidFill>
              </a:rPr>
              <a:t>Rachael spent her early career in product development, project leadership, and program management.</a:t>
            </a:r>
            <a:endParaRPr lang="en-US" sz="1600" dirty="0">
              <a:solidFill>
                <a:srgbClr val="0070C0"/>
              </a:solidFill>
            </a:endParaRPr>
          </a:p>
        </p:txBody>
      </p:sp>
      <p:pic>
        <p:nvPicPr>
          <p:cNvPr id="6146" name="Picture 2" descr="G:\My Documents\Sales and Marketing\Promotional\LOGO\fairritelogo2015_300.png"/>
          <p:cNvPicPr>
            <a:picLocks noChangeAspect="1" noChangeArrowheads="1"/>
          </p:cNvPicPr>
          <p:nvPr/>
        </p:nvPicPr>
        <p:blipFill>
          <a:blip r:embed="rId3" cstate="print"/>
          <a:srcRect/>
          <a:stretch>
            <a:fillRect/>
          </a:stretch>
        </p:blipFill>
        <p:spPr bwMode="auto">
          <a:xfrm>
            <a:off x="1533942" y="838200"/>
            <a:ext cx="6086058" cy="1143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pic>
        <p:nvPicPr>
          <p:cNvPr id="4" name="Picture 5"/>
          <p:cNvPicPr>
            <a:picLocks noGrp="1" noChangeAspect="1" noChangeArrowheads="1"/>
          </p:cNvPicPr>
          <p:nvPr>
            <p:ph idx="1"/>
          </p:nvPr>
        </p:nvPicPr>
        <p:blipFill>
          <a:blip r:embed="rId2" cstate="print"/>
          <a:srcRect l="1942" t="2892" r="1942" b="2542"/>
          <a:stretch>
            <a:fillRect/>
          </a:stretch>
        </p:blipFill>
        <p:spPr bwMode="auto">
          <a:xfrm>
            <a:off x="1169952" y="1600200"/>
            <a:ext cx="6804095" cy="45259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Considerations</a:t>
            </a:r>
            <a:endParaRPr lang="en-US" dirty="0"/>
          </a:p>
        </p:txBody>
      </p:sp>
      <p:sp>
        <p:nvSpPr>
          <p:cNvPr id="3" name="Content Placeholder 2"/>
          <p:cNvSpPr>
            <a:spLocks noGrp="1"/>
          </p:cNvSpPr>
          <p:nvPr>
            <p:ph idx="1"/>
          </p:nvPr>
        </p:nvSpPr>
        <p:spPr/>
        <p:txBody>
          <a:bodyPr>
            <a:normAutofit/>
          </a:bodyPr>
          <a:lstStyle/>
          <a:p>
            <a:r>
              <a:rPr lang="en-US" sz="2400" dirty="0" smtClean="0"/>
              <a:t>DC Bias</a:t>
            </a:r>
          </a:p>
          <a:p>
            <a:pPr lvl="1"/>
            <a:r>
              <a:rPr lang="en-US" sz="2000" dirty="0" err="1" smtClean="0"/>
              <a:t>Derating</a:t>
            </a:r>
            <a:r>
              <a:rPr lang="en-US" sz="2000" dirty="0" smtClean="0"/>
              <a:t> can occur at high current levels, so </a:t>
            </a:r>
            <a:br>
              <a:rPr lang="en-US" sz="2000" dirty="0" smtClean="0"/>
            </a:br>
            <a:r>
              <a:rPr lang="en-US" sz="2000" dirty="0" smtClean="0"/>
              <a:t>ferrites are ideal for common-mode noise issues.</a:t>
            </a:r>
          </a:p>
          <a:p>
            <a:pPr lvl="1"/>
            <a:r>
              <a:rPr lang="en-US" sz="2000" dirty="0" smtClean="0"/>
              <a:t>When applicable, both current-carrying conductors should pass through the core.</a:t>
            </a:r>
          </a:p>
        </p:txBody>
      </p:sp>
      <p:pic>
        <p:nvPicPr>
          <p:cNvPr id="5" name="Picture 4"/>
          <p:cNvPicPr/>
          <p:nvPr/>
        </p:nvPicPr>
        <p:blipFill>
          <a:blip r:embed="rId2" cstate="print"/>
          <a:srcRect/>
          <a:stretch>
            <a:fillRect/>
          </a:stretch>
        </p:blipFill>
        <p:spPr bwMode="auto">
          <a:xfrm>
            <a:off x="3733800" y="3200400"/>
            <a:ext cx="4343400" cy="289844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Considerations</a:t>
            </a:r>
            <a:endParaRPr lang="en-US" dirty="0"/>
          </a:p>
        </p:txBody>
      </p:sp>
      <p:sp>
        <p:nvSpPr>
          <p:cNvPr id="3" name="Content Placeholder 2"/>
          <p:cNvSpPr>
            <a:spLocks noGrp="1"/>
          </p:cNvSpPr>
          <p:nvPr>
            <p:ph idx="1"/>
          </p:nvPr>
        </p:nvSpPr>
        <p:spPr>
          <a:xfrm>
            <a:off x="457200" y="1600201"/>
            <a:ext cx="8229600" cy="1600200"/>
          </a:xfrm>
        </p:spPr>
        <p:txBody>
          <a:bodyPr>
            <a:normAutofit fontScale="92500" lnSpcReduction="10000"/>
          </a:bodyPr>
          <a:lstStyle/>
          <a:p>
            <a:r>
              <a:rPr lang="en-US" sz="2400" dirty="0" smtClean="0"/>
              <a:t>Operating Temperature</a:t>
            </a:r>
          </a:p>
          <a:p>
            <a:pPr lvl="1"/>
            <a:r>
              <a:rPr lang="en-US" sz="2000" dirty="0" smtClean="0"/>
              <a:t>µ</a:t>
            </a:r>
            <a:r>
              <a:rPr lang="en-US" sz="2000" baseline="-25000" dirty="0" err="1" smtClean="0"/>
              <a:t>i</a:t>
            </a:r>
            <a:r>
              <a:rPr lang="en-US" sz="2000" dirty="0" smtClean="0"/>
              <a:t> for 75-material can change </a:t>
            </a:r>
            <a:r>
              <a:rPr lang="en-US" sz="2000" b="1" dirty="0" smtClean="0"/>
              <a:t>0.6%</a:t>
            </a:r>
            <a:r>
              <a:rPr lang="en-US" sz="2000" dirty="0" smtClean="0"/>
              <a:t> per degree Celsius in an operating range from 20</a:t>
            </a:r>
            <a:r>
              <a:rPr lang="en-US" sz="2000" dirty="0" smtClean="0">
                <a:sym typeface="Symbol"/>
              </a:rPr>
              <a:t></a:t>
            </a:r>
            <a:r>
              <a:rPr lang="en-US" sz="2000" dirty="0" smtClean="0"/>
              <a:t> - 70</a:t>
            </a:r>
            <a:r>
              <a:rPr lang="en-US" sz="2000" dirty="0" smtClean="0">
                <a:sym typeface="Symbol"/>
              </a:rPr>
              <a:t></a:t>
            </a:r>
            <a:r>
              <a:rPr lang="en-US" sz="2000" dirty="0" smtClean="0"/>
              <a:t>C.</a:t>
            </a:r>
          </a:p>
          <a:p>
            <a:pPr lvl="1"/>
            <a:r>
              <a:rPr lang="en-US" sz="2000" dirty="0" smtClean="0"/>
              <a:t>µ</a:t>
            </a:r>
            <a:r>
              <a:rPr lang="en-US" sz="2000" baseline="-25000" dirty="0" err="1" smtClean="0"/>
              <a:t>i</a:t>
            </a:r>
            <a:r>
              <a:rPr lang="en-US" sz="2000" dirty="0" smtClean="0"/>
              <a:t> for 31-material can change </a:t>
            </a:r>
            <a:r>
              <a:rPr lang="en-US" sz="2000" b="1" dirty="0" smtClean="0"/>
              <a:t>1.6%</a:t>
            </a:r>
            <a:r>
              <a:rPr lang="en-US" sz="2000" dirty="0" smtClean="0"/>
              <a:t> per degree Celsius in an operating range from 20</a:t>
            </a:r>
            <a:r>
              <a:rPr lang="en-US" sz="2000" dirty="0" smtClean="0">
                <a:sym typeface="Symbol"/>
              </a:rPr>
              <a:t></a:t>
            </a:r>
            <a:r>
              <a:rPr lang="en-US" sz="2000" dirty="0" smtClean="0"/>
              <a:t> - 70</a:t>
            </a:r>
            <a:r>
              <a:rPr lang="en-US" sz="2000" dirty="0" smtClean="0">
                <a:sym typeface="Symbol"/>
              </a:rPr>
              <a:t></a:t>
            </a:r>
            <a:r>
              <a:rPr lang="en-US" sz="2000" dirty="0" smtClean="0"/>
              <a:t>C.</a:t>
            </a:r>
          </a:p>
        </p:txBody>
      </p:sp>
      <p:pic>
        <p:nvPicPr>
          <p:cNvPr id="4" name="Picture 3"/>
          <p:cNvPicPr/>
          <p:nvPr/>
        </p:nvPicPr>
        <p:blipFill>
          <a:blip r:embed="rId2" cstate="print"/>
          <a:srcRect/>
          <a:stretch>
            <a:fillRect/>
          </a:stretch>
        </p:blipFill>
        <p:spPr bwMode="auto">
          <a:xfrm>
            <a:off x="1981200" y="3200400"/>
            <a:ext cx="5029200" cy="304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pic>
        <p:nvPicPr>
          <p:cNvPr id="24578" name="Picture 2" descr="C:\Users\parkerrg\AppData\Local\Microsoft\Windows\Temporary Internet Files\Content.IE5\00D0RH7D\Blue_question_mark_icon.svg[1].png"/>
          <p:cNvPicPr>
            <a:picLocks noChangeAspect="1" noChangeArrowheads="1"/>
          </p:cNvPicPr>
          <p:nvPr/>
        </p:nvPicPr>
        <p:blipFill>
          <a:blip r:embed="rId2" cstate="print"/>
          <a:srcRect/>
          <a:stretch>
            <a:fillRect/>
          </a:stretch>
        </p:blipFill>
        <p:spPr bwMode="auto">
          <a:xfrm>
            <a:off x="3200400" y="2133600"/>
            <a:ext cx="3314700" cy="33147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52400" y="1828800"/>
            <a:ext cx="8686800" cy="4114800"/>
          </a:xfrm>
        </p:spPr>
        <p:txBody>
          <a:bodyPr>
            <a:normAutofit fontScale="92500" lnSpcReduction="10000"/>
          </a:bodyPr>
          <a:lstStyle/>
          <a:p>
            <a:r>
              <a:rPr lang="en-US" sz="2400" dirty="0" smtClean="0"/>
              <a:t>Founded in 1952 – family owned and operated in US and China</a:t>
            </a:r>
          </a:p>
          <a:p>
            <a:r>
              <a:rPr lang="en-US" sz="2400" dirty="0" smtClean="0"/>
              <a:t>Providing ferrite components for the electronics industry </a:t>
            </a:r>
            <a:br>
              <a:rPr lang="en-US" sz="2400" dirty="0" smtClean="0"/>
            </a:br>
            <a:r>
              <a:rPr lang="en-US" sz="2400" dirty="0" smtClean="0"/>
              <a:t>for over </a:t>
            </a:r>
            <a:r>
              <a:rPr lang="en-US" sz="2400" b="1" dirty="0" smtClean="0"/>
              <a:t>60 years</a:t>
            </a:r>
          </a:p>
          <a:p>
            <a:pPr>
              <a:spcAft>
                <a:spcPts val="600"/>
              </a:spcAft>
            </a:pPr>
            <a:r>
              <a:rPr lang="en-US" sz="2400" dirty="0" smtClean="0"/>
              <a:t>Wide product offering and materials for: </a:t>
            </a:r>
          </a:p>
          <a:p>
            <a:pPr lvl="1">
              <a:spcAft>
                <a:spcPts val="600"/>
              </a:spcAft>
            </a:pPr>
            <a:r>
              <a:rPr lang="en-US" sz="1700" dirty="0" smtClean="0">
                <a:latin typeface="Arial" charset="0"/>
                <a:cs typeface="Arial" charset="0"/>
              </a:rPr>
              <a:t>EMI Suppression</a:t>
            </a:r>
          </a:p>
          <a:p>
            <a:pPr lvl="1">
              <a:spcAft>
                <a:spcPts val="600"/>
              </a:spcAft>
            </a:pPr>
            <a:r>
              <a:rPr lang="en-US" sz="1700" dirty="0" smtClean="0">
                <a:latin typeface="Arial" charset="0"/>
                <a:cs typeface="Arial" charset="0"/>
              </a:rPr>
              <a:t>RFID-Antennas</a:t>
            </a:r>
          </a:p>
          <a:p>
            <a:pPr lvl="1">
              <a:spcAft>
                <a:spcPts val="600"/>
              </a:spcAft>
            </a:pPr>
            <a:r>
              <a:rPr lang="en-US" sz="1700" dirty="0" smtClean="0">
                <a:latin typeface="Arial" charset="0"/>
                <a:cs typeface="Arial" charset="0"/>
              </a:rPr>
              <a:t>Power/Inductive </a:t>
            </a:r>
          </a:p>
          <a:p>
            <a:pPr lvl="1">
              <a:spcAft>
                <a:spcPts val="600"/>
              </a:spcAft>
            </a:pPr>
            <a:r>
              <a:rPr lang="en-US" sz="1700" dirty="0" smtClean="0">
                <a:latin typeface="Arial" charset="0"/>
                <a:cs typeface="Arial" charset="0"/>
              </a:rPr>
              <a:t>Value Added Services (machining, </a:t>
            </a:r>
          </a:p>
          <a:p>
            <a:pPr lvl="1">
              <a:spcAft>
                <a:spcPts val="600"/>
              </a:spcAft>
              <a:buFont typeface="Arial" charset="0"/>
              <a:buNone/>
            </a:pPr>
            <a:r>
              <a:rPr lang="en-US" sz="1700" dirty="0" smtClean="0">
                <a:latin typeface="Arial" charset="0"/>
                <a:cs typeface="Arial" charset="0"/>
              </a:rPr>
              <a:t>     winding, assemblies) </a:t>
            </a:r>
          </a:p>
          <a:p>
            <a:r>
              <a:rPr lang="en-US" sz="2400" dirty="0" smtClean="0"/>
              <a:t>Visit our new website at </a:t>
            </a:r>
            <a:br>
              <a:rPr lang="en-US" sz="2400" dirty="0" smtClean="0"/>
            </a:br>
            <a:r>
              <a:rPr lang="en-US" sz="2400" dirty="0" smtClean="0"/>
              <a:t>		www.fair-rite.com</a:t>
            </a:r>
          </a:p>
        </p:txBody>
      </p:sp>
      <p:pic>
        <p:nvPicPr>
          <p:cNvPr id="6148" name="Picture 2" descr="Displaying PS.012115-1483.jpg"/>
          <p:cNvPicPr>
            <a:picLocks noChangeAspect="1" noChangeArrowheads="1"/>
          </p:cNvPicPr>
          <p:nvPr/>
        </p:nvPicPr>
        <p:blipFill>
          <a:blip r:embed="rId2" cstate="print"/>
          <a:srcRect/>
          <a:stretch>
            <a:fillRect/>
          </a:stretch>
        </p:blipFill>
        <p:spPr bwMode="auto">
          <a:xfrm>
            <a:off x="4495800" y="3429000"/>
            <a:ext cx="4495800" cy="2770188"/>
          </a:xfrm>
          <a:prstGeom prst="rect">
            <a:avLst/>
          </a:prstGeom>
          <a:noFill/>
          <a:ln w="9525">
            <a:noFill/>
            <a:miter lim="800000"/>
            <a:headEnd/>
            <a:tailEnd/>
          </a:ln>
        </p:spPr>
      </p:pic>
      <p:pic>
        <p:nvPicPr>
          <p:cNvPr id="6" name="Picture 2" descr="G:\My Documents\Sales and Marketing\Promotional\LOGO\fairritelogo2015_300.png"/>
          <p:cNvPicPr>
            <a:picLocks noChangeAspect="1" noChangeArrowheads="1"/>
          </p:cNvPicPr>
          <p:nvPr/>
        </p:nvPicPr>
        <p:blipFill>
          <a:blip r:embed="rId3" cstate="print"/>
          <a:srcRect/>
          <a:stretch>
            <a:fillRect/>
          </a:stretch>
        </p:blipFill>
        <p:spPr bwMode="auto">
          <a:xfrm>
            <a:off x="609600" y="152400"/>
            <a:ext cx="8114744" cy="1524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a:xfrm>
            <a:off x="457200" y="1600201"/>
            <a:ext cx="8229600" cy="3047999"/>
          </a:xfrm>
        </p:spPr>
        <p:txBody>
          <a:bodyPr>
            <a:normAutofit/>
          </a:bodyPr>
          <a:lstStyle/>
          <a:p>
            <a:r>
              <a:rPr lang="en-US" sz="2800" dirty="0" smtClean="0"/>
              <a:t>So you’ve made it to the test lab to get your product certified – but you fail!!</a:t>
            </a:r>
          </a:p>
          <a:p>
            <a:pPr lvl="1"/>
            <a:r>
              <a:rPr lang="en-US" sz="2400" dirty="0" smtClean="0"/>
              <a:t>The dreaded questions:</a:t>
            </a:r>
          </a:p>
          <a:p>
            <a:pPr lvl="2"/>
            <a:r>
              <a:rPr lang="en-US" sz="2000" dirty="0" smtClean="0"/>
              <a:t>What is the fix?</a:t>
            </a:r>
          </a:p>
          <a:p>
            <a:pPr lvl="2"/>
            <a:r>
              <a:rPr lang="en-US" sz="2000" dirty="0" smtClean="0"/>
              <a:t>How long will it take?</a:t>
            </a:r>
          </a:p>
          <a:p>
            <a:pPr lvl="2"/>
            <a:r>
              <a:rPr lang="en-US" sz="2000" dirty="0" smtClean="0"/>
              <a:t>How much will it cost??</a:t>
            </a:r>
          </a:p>
        </p:txBody>
      </p:sp>
      <p:pic>
        <p:nvPicPr>
          <p:cNvPr id="5121" name="Picture 1" descr="C:\Users\parkerrg\AppData\Local\Microsoft\Windows\Temporary Internet Files\Content.IE5\1BMB98LC\dollar[1].gif"/>
          <p:cNvPicPr>
            <a:picLocks noChangeAspect="1" noChangeArrowheads="1"/>
          </p:cNvPicPr>
          <p:nvPr/>
        </p:nvPicPr>
        <p:blipFill>
          <a:blip r:embed="rId3" cstate="print"/>
          <a:srcRect/>
          <a:stretch>
            <a:fillRect/>
          </a:stretch>
        </p:blipFill>
        <p:spPr bwMode="auto">
          <a:xfrm>
            <a:off x="4572000" y="4038600"/>
            <a:ext cx="1741165" cy="1666875"/>
          </a:xfrm>
          <a:prstGeom prst="rect">
            <a:avLst/>
          </a:prstGeom>
          <a:noFill/>
        </p:spPr>
      </p:pic>
      <p:pic>
        <p:nvPicPr>
          <p:cNvPr id="5122" name="Picture 2" descr="C:\Users\parkerrg\AppData\Local\Microsoft\Windows\Temporary Internet Files\Content.IE5\VGS77UJC\472px-Additional_time.svg[1].png"/>
          <p:cNvPicPr>
            <a:picLocks noChangeAspect="1" noChangeArrowheads="1"/>
          </p:cNvPicPr>
          <p:nvPr/>
        </p:nvPicPr>
        <p:blipFill>
          <a:blip r:embed="rId4" cstate="print"/>
          <a:srcRect/>
          <a:stretch>
            <a:fillRect/>
          </a:stretch>
        </p:blipFill>
        <p:spPr bwMode="auto">
          <a:xfrm>
            <a:off x="6400800" y="2590800"/>
            <a:ext cx="1676400" cy="2131017"/>
          </a:xfrm>
          <a:prstGeom prst="rect">
            <a:avLst/>
          </a:prstGeom>
          <a:noFill/>
        </p:spPr>
      </p:pic>
      <p:pic>
        <p:nvPicPr>
          <p:cNvPr id="5123" name="Picture 3" descr="C:\Users\parkerrg\AppData\Local\Microsoft\Windows\Temporary Internet Files\Content.IE5\EM8VZ47B\frustration[1].jpg"/>
          <p:cNvPicPr>
            <a:picLocks noChangeAspect="1" noChangeArrowheads="1"/>
          </p:cNvPicPr>
          <p:nvPr/>
        </p:nvPicPr>
        <p:blipFill>
          <a:blip r:embed="rId5" cstate="print"/>
          <a:srcRect/>
          <a:stretch>
            <a:fillRect/>
          </a:stretch>
        </p:blipFill>
        <p:spPr bwMode="auto">
          <a:xfrm>
            <a:off x="1828800" y="4419600"/>
            <a:ext cx="2058130" cy="16700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5769"/>
          <a:stretch>
            <a:fillRect/>
          </a:stretch>
        </p:blipFill>
        <p:spPr bwMode="auto">
          <a:xfrm>
            <a:off x="990600" y="2514600"/>
            <a:ext cx="7175574" cy="37338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p:txBody>
          <a:bodyPr/>
          <a:lstStyle/>
          <a:p>
            <a:r>
              <a:rPr lang="en-US" dirty="0" smtClean="0"/>
              <a:t>Until now…</a:t>
            </a:r>
            <a:endParaRPr lang="en-US" dirty="0"/>
          </a:p>
        </p:txBody>
      </p:sp>
      <p:sp>
        <p:nvSpPr>
          <p:cNvPr id="3" name="Content Placeholder 2"/>
          <p:cNvSpPr>
            <a:spLocks noGrp="1"/>
          </p:cNvSpPr>
          <p:nvPr>
            <p:ph idx="1"/>
          </p:nvPr>
        </p:nvSpPr>
        <p:spPr>
          <a:xfrm>
            <a:off x="457200" y="1295400"/>
            <a:ext cx="8305800" cy="1828800"/>
          </a:xfrm>
        </p:spPr>
        <p:txBody>
          <a:bodyPr/>
          <a:lstStyle/>
          <a:p>
            <a:r>
              <a:rPr lang="en-US" dirty="0" smtClean="0"/>
              <a:t>To solve low-frequency EMC issues, </a:t>
            </a:r>
            <a:br>
              <a:rPr lang="en-US" dirty="0" smtClean="0"/>
            </a:br>
            <a:r>
              <a:rPr lang="en-US" dirty="0" smtClean="0"/>
              <a:t>Snap-It ferrites were not a viable option</a:t>
            </a:r>
            <a:endParaRPr lang="en-US" dirty="0"/>
          </a:p>
        </p:txBody>
      </p:sp>
      <p:sp>
        <p:nvSpPr>
          <p:cNvPr id="6" name="Oval 5"/>
          <p:cNvSpPr/>
          <p:nvPr/>
        </p:nvSpPr>
        <p:spPr>
          <a:xfrm>
            <a:off x="1905000" y="3429000"/>
            <a:ext cx="2438400" cy="27432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57400" y="4191000"/>
            <a:ext cx="2117887" cy="461665"/>
          </a:xfrm>
          <a:prstGeom prst="rect">
            <a:avLst/>
          </a:prstGeom>
          <a:solidFill>
            <a:srgbClr val="0070C0"/>
          </a:solidFill>
        </p:spPr>
        <p:txBody>
          <a:bodyPr wrap="none" rtlCol="0">
            <a:spAutoFit/>
          </a:bodyPr>
          <a:lstStyle/>
          <a:p>
            <a:r>
              <a:rPr lang="en-US" sz="2400" dirty="0" smtClean="0">
                <a:solidFill>
                  <a:schemeClr val="bg1"/>
                </a:solidFill>
              </a:rPr>
              <a:t>Mind the Gap!</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hlinkClick r:id="" action="ppaction://ole?verb=0"/>
          </p:cNvPr>
          <p:cNvGraphicFramePr>
            <a:graphicFrameLocks/>
          </p:cNvGraphicFramePr>
          <p:nvPr/>
        </p:nvGraphicFramePr>
        <p:xfrm>
          <a:off x="152400" y="1295400"/>
          <a:ext cx="3962400" cy="3087688"/>
        </p:xfrm>
        <a:graphic>
          <a:graphicData uri="http://schemas.openxmlformats.org/presentationml/2006/ole">
            <p:oleObj spid="_x0000_s2050" name="Slide" r:id="rId4" imgW="4882800" imgH="3662099" progId="PowerPoint.Slide.8">
              <p:embed/>
            </p:oleObj>
          </a:graphicData>
        </a:graphic>
      </p:graphicFrame>
      <p:sp>
        <p:nvSpPr>
          <p:cNvPr id="1029" name="Rectangle 26"/>
          <p:cNvSpPr>
            <a:spLocks noChangeArrowheads="1"/>
          </p:cNvSpPr>
          <p:nvPr/>
        </p:nvSpPr>
        <p:spPr bwMode="auto">
          <a:xfrm>
            <a:off x="0" y="5029200"/>
            <a:ext cx="5257800" cy="1200150"/>
          </a:xfrm>
          <a:prstGeom prst="rect">
            <a:avLst/>
          </a:prstGeom>
          <a:noFill/>
          <a:ln w="9525">
            <a:noFill/>
            <a:miter lim="800000"/>
            <a:headEnd/>
            <a:tailEnd/>
          </a:ln>
        </p:spPr>
        <p:txBody>
          <a:bodyPr anchor="ctr">
            <a:spAutoFit/>
          </a:bodyPr>
          <a:lstStyle/>
          <a:p>
            <a:pPr eaLnBrk="0" hangingPunct="0"/>
            <a:r>
              <a:rPr lang="en-US" sz="2400" dirty="0"/>
              <a:t>Z</a:t>
            </a:r>
            <a:r>
              <a:rPr lang="en-US" sz="2400" baseline="-30000" dirty="0"/>
              <a:t>s        </a:t>
            </a:r>
            <a:r>
              <a:rPr lang="en-US" sz="2400" dirty="0"/>
              <a:t>= Source impedance</a:t>
            </a:r>
            <a:endParaRPr lang="en-US" sz="700" dirty="0"/>
          </a:p>
          <a:p>
            <a:pPr eaLnBrk="0" hangingPunct="0"/>
            <a:r>
              <a:rPr lang="en-US" sz="2400" dirty="0" err="1"/>
              <a:t>Z</a:t>
            </a:r>
            <a:r>
              <a:rPr lang="en-US" sz="2400" baseline="-30000" dirty="0" err="1"/>
              <a:t>sc</a:t>
            </a:r>
            <a:r>
              <a:rPr lang="en-US" sz="2400" dirty="0"/>
              <a:t>    = Suppressor Core impedance</a:t>
            </a:r>
            <a:endParaRPr lang="en-US" sz="700" dirty="0"/>
          </a:p>
          <a:p>
            <a:pPr eaLnBrk="0" hangingPunct="0"/>
            <a:r>
              <a:rPr lang="en-US" sz="2400" dirty="0"/>
              <a:t>Z</a:t>
            </a:r>
            <a:r>
              <a:rPr lang="en-US" sz="2400" baseline="-30000" dirty="0"/>
              <a:t>L</a:t>
            </a:r>
            <a:r>
              <a:rPr lang="en-US" sz="2400" dirty="0"/>
              <a:t>     = Load impedance</a:t>
            </a:r>
            <a:endParaRPr lang="en-US" dirty="0"/>
          </a:p>
        </p:txBody>
      </p:sp>
      <p:sp>
        <p:nvSpPr>
          <p:cNvPr id="1052" name="AutoShape 28"/>
          <p:cNvSpPr>
            <a:spLocks/>
          </p:cNvSpPr>
          <p:nvPr/>
        </p:nvSpPr>
        <p:spPr bwMode="auto">
          <a:xfrm>
            <a:off x="6858000" y="3657600"/>
            <a:ext cx="152400" cy="1066800"/>
          </a:xfrm>
          <a:prstGeom prst="leftBracket">
            <a:avLst>
              <a:gd name="adj" fmla="val 75000"/>
            </a:avLst>
          </a:prstGeom>
          <a:noFill/>
          <a:ln w="12700">
            <a:solidFill>
              <a:schemeClr val="bg2">
                <a:lumMod val="60000"/>
                <a:lumOff val="40000"/>
              </a:schemeClr>
            </a:solidFill>
            <a:round/>
            <a:headEnd/>
            <a:tailEnd/>
          </a:ln>
        </p:spPr>
        <p:txBody>
          <a:bodyPr/>
          <a:lstStyle/>
          <a:p>
            <a:pPr>
              <a:defRPr/>
            </a:pPr>
            <a:endParaRPr lang="en-US"/>
          </a:p>
        </p:txBody>
      </p:sp>
      <p:sp>
        <p:nvSpPr>
          <p:cNvPr id="1053" name="AutoShape 29"/>
          <p:cNvSpPr>
            <a:spLocks/>
          </p:cNvSpPr>
          <p:nvPr/>
        </p:nvSpPr>
        <p:spPr bwMode="auto">
          <a:xfrm>
            <a:off x="8610600" y="3657600"/>
            <a:ext cx="152400" cy="1143000"/>
          </a:xfrm>
          <a:prstGeom prst="rightBracket">
            <a:avLst>
              <a:gd name="adj" fmla="val 75000"/>
            </a:avLst>
          </a:prstGeom>
          <a:noFill/>
          <a:ln w="12700">
            <a:solidFill>
              <a:schemeClr val="bg2">
                <a:lumMod val="60000"/>
                <a:lumOff val="40000"/>
              </a:schemeClr>
            </a:solidFill>
            <a:round/>
            <a:headEnd/>
            <a:tailEnd/>
          </a:ln>
        </p:spPr>
        <p:txBody>
          <a:bodyPr/>
          <a:lstStyle/>
          <a:p>
            <a:pPr>
              <a:defRPr/>
            </a:pPr>
            <a:endParaRPr lang="en-US"/>
          </a:p>
        </p:txBody>
      </p:sp>
      <p:pic>
        <p:nvPicPr>
          <p:cNvPr id="1045" name="Picture 21"/>
          <p:cNvPicPr>
            <a:picLocks noChangeAspect="1" noChangeArrowheads="1"/>
          </p:cNvPicPr>
          <p:nvPr/>
        </p:nvPicPr>
        <p:blipFill>
          <a:blip r:embed="rId5" cstate="print"/>
          <a:srcRect l="1610" t="15484" r="5030" b="17419"/>
          <a:stretch>
            <a:fillRect/>
          </a:stretch>
        </p:blipFill>
        <p:spPr bwMode="auto">
          <a:xfrm>
            <a:off x="76200" y="3886200"/>
            <a:ext cx="4759569" cy="1066800"/>
          </a:xfrm>
          <a:prstGeom prst="rect">
            <a:avLst/>
          </a:prstGeom>
          <a:noFill/>
          <a:ln w="9525">
            <a:noFill/>
            <a:miter lim="800000"/>
            <a:headEnd/>
            <a:tailEnd/>
          </a:ln>
        </p:spPr>
      </p:pic>
      <p:pic>
        <p:nvPicPr>
          <p:cNvPr id="1047" name="Picture 23" descr="1107_F4_fig12"/>
          <p:cNvPicPr>
            <a:picLocks noChangeAspect="1" noChangeArrowheads="1"/>
          </p:cNvPicPr>
          <p:nvPr/>
        </p:nvPicPr>
        <p:blipFill>
          <a:blip r:embed="rId6" cstate="print"/>
          <a:srcRect/>
          <a:stretch>
            <a:fillRect/>
          </a:stretch>
        </p:blipFill>
        <p:spPr bwMode="auto">
          <a:xfrm>
            <a:off x="5324476" y="1371600"/>
            <a:ext cx="3352800" cy="4733366"/>
          </a:xfrm>
          <a:prstGeom prst="rect">
            <a:avLst/>
          </a:prstGeom>
          <a:ln>
            <a:noFill/>
          </a:ln>
          <a:effectLst>
            <a:outerShdw blurRad="190500" algn="tl" rotWithShape="0">
              <a:srgbClr val="000000">
                <a:alpha val="70000"/>
              </a:srgbClr>
            </a:outerShdw>
          </a:effectLst>
        </p:spPr>
      </p:pic>
      <p:sp>
        <p:nvSpPr>
          <p:cNvPr id="11" name="Title 10"/>
          <p:cNvSpPr>
            <a:spLocks noGrp="1"/>
          </p:cNvSpPr>
          <p:nvPr>
            <p:ph type="title"/>
          </p:nvPr>
        </p:nvSpPr>
        <p:spPr>
          <a:xfrm>
            <a:off x="228600" y="152400"/>
            <a:ext cx="8610600" cy="1143000"/>
          </a:xfrm>
        </p:spPr>
        <p:txBody>
          <a:bodyPr>
            <a:normAutofit fontScale="90000"/>
          </a:bodyPr>
          <a:lstStyle/>
          <a:p>
            <a:r>
              <a:rPr lang="en-US" b="1" dirty="0" smtClean="0"/>
              <a:t>Review: </a:t>
            </a:r>
            <a:r>
              <a:rPr lang="en-US" dirty="0" smtClean="0"/>
              <a:t>How Ferrites Reduce Noise </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27"/>
          <p:cNvSpPr txBox="1">
            <a:spLocks noChangeArrowheads="1"/>
          </p:cNvSpPr>
          <p:nvPr/>
        </p:nvSpPr>
        <p:spPr bwMode="auto">
          <a:xfrm>
            <a:off x="304800" y="2514600"/>
            <a:ext cx="3886200" cy="1569660"/>
          </a:xfrm>
          <a:prstGeom prst="rect">
            <a:avLst/>
          </a:prstGeom>
          <a:noFill/>
          <a:ln w="12700">
            <a:noFill/>
            <a:miter lim="800000"/>
            <a:headEnd/>
            <a:tailEnd/>
          </a:ln>
        </p:spPr>
        <p:txBody>
          <a:bodyPr wrap="square">
            <a:spAutoFit/>
          </a:bodyPr>
          <a:lstStyle/>
          <a:p>
            <a:r>
              <a:rPr lang="en-US" sz="2400" dirty="0"/>
              <a:t>L</a:t>
            </a:r>
            <a:r>
              <a:rPr lang="en-US" sz="2400" baseline="-25000" dirty="0"/>
              <a:t>s</a:t>
            </a:r>
            <a:r>
              <a:rPr lang="en-US" sz="2400" dirty="0"/>
              <a:t> = series inductance</a:t>
            </a:r>
          </a:p>
          <a:p>
            <a:r>
              <a:rPr lang="en-US" sz="2400" dirty="0"/>
              <a:t>R</a:t>
            </a:r>
            <a:r>
              <a:rPr lang="en-US" sz="2400" baseline="-25000" dirty="0"/>
              <a:t>s</a:t>
            </a:r>
            <a:r>
              <a:rPr lang="en-US" sz="2400" dirty="0"/>
              <a:t> = series loss resistance</a:t>
            </a:r>
          </a:p>
          <a:p>
            <a:r>
              <a:rPr lang="en-US" sz="2400" dirty="0"/>
              <a:t>L</a:t>
            </a:r>
            <a:r>
              <a:rPr lang="en-US" sz="2400" baseline="-25000" dirty="0"/>
              <a:t>o</a:t>
            </a:r>
            <a:r>
              <a:rPr lang="en-US" sz="2400" dirty="0"/>
              <a:t> = air core inductance </a:t>
            </a:r>
            <a:endParaRPr lang="en-US" sz="2400" dirty="0" smtClean="0"/>
          </a:p>
          <a:p>
            <a:r>
              <a:rPr lang="en-US" sz="2400" dirty="0" smtClean="0"/>
              <a:t>µ = material permeability</a:t>
            </a:r>
            <a:endParaRPr lang="en-US" sz="2400" dirty="0"/>
          </a:p>
        </p:txBody>
      </p:sp>
      <p:sp>
        <p:nvSpPr>
          <p:cNvPr id="32" name="TextBox 31"/>
          <p:cNvSpPr txBox="1"/>
          <p:nvPr/>
        </p:nvSpPr>
        <p:spPr>
          <a:xfrm>
            <a:off x="2514600" y="609600"/>
            <a:ext cx="4826962" cy="646331"/>
          </a:xfrm>
          <a:prstGeom prst="rect">
            <a:avLst/>
          </a:prstGeom>
          <a:noFill/>
        </p:spPr>
        <p:txBody>
          <a:bodyPr wrap="none">
            <a:spAutoFit/>
          </a:bodyPr>
          <a:lstStyle/>
          <a:p>
            <a:pPr>
              <a:defRPr/>
            </a:pPr>
            <a:r>
              <a:rPr lang="en-US" sz="3600" b="1" dirty="0"/>
              <a:t>Impedance </a:t>
            </a:r>
            <a:r>
              <a:rPr lang="en-US" sz="3600" b="1" dirty="0" smtClean="0"/>
              <a:t>Formula </a:t>
            </a:r>
            <a:endParaRPr lang="en-US" sz="3600" b="1" dirty="0"/>
          </a:p>
        </p:txBody>
      </p:sp>
      <p:pic>
        <p:nvPicPr>
          <p:cNvPr id="55298" name="Picture 2"/>
          <p:cNvPicPr>
            <a:picLocks noChangeAspect="1" noChangeArrowheads="1"/>
          </p:cNvPicPr>
          <p:nvPr/>
        </p:nvPicPr>
        <p:blipFill>
          <a:blip r:embed="rId3" cstate="print"/>
          <a:srcRect/>
          <a:stretch>
            <a:fillRect/>
          </a:stretch>
        </p:blipFill>
        <p:spPr bwMode="auto">
          <a:xfrm>
            <a:off x="1371600" y="1295400"/>
            <a:ext cx="6496334" cy="914400"/>
          </a:xfrm>
          <a:prstGeom prst="rect">
            <a:avLst/>
          </a:prstGeom>
          <a:noFill/>
          <a:ln w="9525">
            <a:noFill/>
            <a:miter lim="800000"/>
            <a:headEnd/>
            <a:tailEnd/>
          </a:ln>
        </p:spPr>
      </p:pic>
      <p:pic>
        <p:nvPicPr>
          <p:cNvPr id="43" name="Picture 42"/>
          <p:cNvPicPr/>
          <p:nvPr/>
        </p:nvPicPr>
        <p:blipFill>
          <a:blip r:embed="rId4" cstate="print"/>
          <a:srcRect/>
          <a:stretch>
            <a:fillRect/>
          </a:stretch>
        </p:blipFill>
        <p:spPr bwMode="auto">
          <a:xfrm>
            <a:off x="4038601" y="2361604"/>
            <a:ext cx="5029200" cy="3339658"/>
          </a:xfrm>
          <a:prstGeom prst="rect">
            <a:avLst/>
          </a:prstGeom>
          <a:noFill/>
          <a:ln w="9525">
            <a:noFill/>
            <a:miter lim="800000"/>
            <a:headEnd/>
            <a:tailEnd/>
          </a:ln>
        </p:spPr>
      </p:pic>
      <p:sp>
        <p:nvSpPr>
          <p:cNvPr id="19" name="Folded Corner 18"/>
          <p:cNvSpPr/>
          <p:nvPr/>
        </p:nvSpPr>
        <p:spPr>
          <a:xfrm>
            <a:off x="762000" y="4419600"/>
            <a:ext cx="3124200" cy="1447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Material permeability is a </a:t>
            </a:r>
            <a:r>
              <a:rPr lang="en-US" sz="2000" b="1" u="sng" dirty="0" smtClean="0"/>
              <a:t>frequency dependant </a:t>
            </a:r>
            <a:r>
              <a:rPr lang="en-US" sz="2000" dirty="0" smtClean="0"/>
              <a:t>characteristic</a:t>
            </a:r>
            <a:endParaRPr lang="en-US" sz="2000" dirty="0"/>
          </a:p>
        </p:txBody>
      </p:sp>
      <p:sp>
        <p:nvSpPr>
          <p:cNvPr id="7" name="Rectangle 6"/>
          <p:cNvSpPr/>
          <p:nvPr/>
        </p:nvSpPr>
        <p:spPr>
          <a:xfrm>
            <a:off x="6324600" y="1524000"/>
            <a:ext cx="457200" cy="4572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86400" y="1524000"/>
            <a:ext cx="457200" cy="4572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514600" y="609600"/>
            <a:ext cx="4545013" cy="646113"/>
          </a:xfrm>
          <a:prstGeom prst="rect">
            <a:avLst/>
          </a:prstGeom>
          <a:noFill/>
        </p:spPr>
        <p:txBody>
          <a:bodyPr wrap="none">
            <a:spAutoFit/>
          </a:bodyPr>
          <a:lstStyle/>
          <a:p>
            <a:pPr>
              <a:defRPr/>
            </a:pPr>
            <a:r>
              <a:rPr lang="en-US" sz="3600" b="1" dirty="0"/>
              <a:t>Impedance Formula</a:t>
            </a:r>
          </a:p>
        </p:txBody>
      </p:sp>
      <p:pic>
        <p:nvPicPr>
          <p:cNvPr id="55298" name="Picture 2"/>
          <p:cNvPicPr>
            <a:picLocks noChangeAspect="1" noChangeArrowheads="1"/>
          </p:cNvPicPr>
          <p:nvPr/>
        </p:nvPicPr>
        <p:blipFill>
          <a:blip r:embed="rId3" cstate="print"/>
          <a:srcRect/>
          <a:stretch>
            <a:fillRect/>
          </a:stretch>
        </p:blipFill>
        <p:spPr bwMode="auto">
          <a:xfrm>
            <a:off x="1447800" y="1447800"/>
            <a:ext cx="6496334" cy="914400"/>
          </a:xfrm>
          <a:prstGeom prst="rect">
            <a:avLst/>
          </a:prstGeom>
          <a:noFill/>
          <a:ln w="9525">
            <a:noFill/>
            <a:miter lim="800000"/>
            <a:headEnd/>
            <a:tailEnd/>
          </a:ln>
        </p:spPr>
      </p:pic>
      <p:sp>
        <p:nvSpPr>
          <p:cNvPr id="16" name="Content Placeholder 15"/>
          <p:cNvSpPr>
            <a:spLocks noGrp="1"/>
          </p:cNvSpPr>
          <p:nvPr>
            <p:ph idx="1"/>
          </p:nvPr>
        </p:nvSpPr>
        <p:spPr>
          <a:xfrm>
            <a:off x="457200" y="2362200"/>
            <a:ext cx="8382000" cy="1142999"/>
          </a:xfrm>
        </p:spPr>
        <p:txBody>
          <a:bodyPr>
            <a:normAutofit fontScale="85000" lnSpcReduction="10000"/>
          </a:bodyPr>
          <a:lstStyle/>
          <a:p>
            <a:r>
              <a:rPr lang="en-US" dirty="0" smtClean="0"/>
              <a:t>Generally, as the initial permeability (µ</a:t>
            </a:r>
            <a:r>
              <a:rPr lang="en-US" baseline="-25000" dirty="0" err="1" smtClean="0"/>
              <a:t>i</a:t>
            </a:r>
            <a:r>
              <a:rPr lang="en-US" dirty="0" smtClean="0"/>
              <a:t>) </a:t>
            </a:r>
            <a:r>
              <a:rPr lang="en-US" b="1" dirty="0" smtClean="0"/>
              <a:t>increases</a:t>
            </a:r>
            <a:r>
              <a:rPr lang="en-US" dirty="0" smtClean="0"/>
              <a:t>, the impedance frequency range </a:t>
            </a:r>
            <a:r>
              <a:rPr lang="en-US" b="1" dirty="0" smtClean="0"/>
              <a:t>decreases</a:t>
            </a:r>
            <a:endParaRPr lang="en-US" dirty="0"/>
          </a:p>
        </p:txBody>
      </p:sp>
      <p:graphicFrame>
        <p:nvGraphicFramePr>
          <p:cNvPr id="17" name="Table 16"/>
          <p:cNvGraphicFramePr>
            <a:graphicFrameLocks noGrp="1"/>
          </p:cNvGraphicFramePr>
          <p:nvPr/>
        </p:nvGraphicFramePr>
        <p:xfrm>
          <a:off x="1219200" y="3276600"/>
          <a:ext cx="6553200" cy="1854200"/>
        </p:xfrm>
        <a:graphic>
          <a:graphicData uri="http://schemas.openxmlformats.org/drawingml/2006/table">
            <a:tbl>
              <a:tblPr firstRow="1" bandRow="1">
                <a:tableStyleId>{5C22544A-7EE6-4342-B048-85BDC9FD1C3A}</a:tableStyleId>
              </a:tblPr>
              <a:tblGrid>
                <a:gridCol w="1136780"/>
                <a:gridCol w="2597020"/>
                <a:gridCol w="2819400"/>
              </a:tblGrid>
              <a:tr h="370840">
                <a:tc>
                  <a:txBody>
                    <a:bodyPr/>
                    <a:lstStyle/>
                    <a:p>
                      <a:pPr algn="ctr"/>
                      <a:r>
                        <a:rPr lang="en-US" dirty="0" smtClean="0"/>
                        <a:t>Material</a:t>
                      </a:r>
                      <a:endParaRPr lang="en-US" dirty="0"/>
                    </a:p>
                  </a:txBody>
                  <a:tcPr/>
                </a:tc>
                <a:tc>
                  <a:txBody>
                    <a:bodyPr/>
                    <a:lstStyle/>
                    <a:p>
                      <a:pPr algn="ctr"/>
                      <a:r>
                        <a:rPr lang="en-US" dirty="0" smtClean="0"/>
                        <a:t>µ</a:t>
                      </a:r>
                      <a:r>
                        <a:rPr lang="en-US" baseline="-25000" dirty="0" err="1" smtClean="0"/>
                        <a:t>i</a:t>
                      </a:r>
                      <a:r>
                        <a:rPr lang="en-US" baseline="-25000" dirty="0" smtClean="0"/>
                        <a:t> </a:t>
                      </a:r>
                      <a:r>
                        <a:rPr lang="en-US" baseline="0" dirty="0" smtClean="0"/>
                        <a:t>(initial permeability)</a:t>
                      </a:r>
                      <a:endParaRPr lang="en-US" baseline="-25000" dirty="0"/>
                    </a:p>
                  </a:txBody>
                  <a:tcPr/>
                </a:tc>
                <a:tc>
                  <a:txBody>
                    <a:bodyPr/>
                    <a:lstStyle/>
                    <a:p>
                      <a:pPr algn="ctr"/>
                      <a:r>
                        <a:rPr lang="en-US" dirty="0" smtClean="0"/>
                        <a:t>Frequency Range</a:t>
                      </a:r>
                      <a:endParaRPr lang="en-US" dirty="0"/>
                    </a:p>
                  </a:txBody>
                  <a:tcPr/>
                </a:tc>
              </a:tr>
              <a:tr h="370840">
                <a:tc>
                  <a:txBody>
                    <a:bodyPr/>
                    <a:lstStyle/>
                    <a:p>
                      <a:pPr algn="ctr"/>
                      <a:r>
                        <a:rPr lang="en-US" dirty="0" smtClean="0"/>
                        <a:t>75</a:t>
                      </a:r>
                      <a:endParaRPr lang="en-US" dirty="0"/>
                    </a:p>
                  </a:txBody>
                  <a:tcPr/>
                </a:tc>
                <a:tc>
                  <a:txBody>
                    <a:bodyPr/>
                    <a:lstStyle/>
                    <a:p>
                      <a:pPr algn="ctr"/>
                      <a:r>
                        <a:rPr lang="en-US" dirty="0" smtClean="0"/>
                        <a:t>5000</a:t>
                      </a:r>
                      <a:endParaRPr lang="en-US" dirty="0"/>
                    </a:p>
                  </a:txBody>
                  <a:tcPr/>
                </a:tc>
                <a:tc>
                  <a:txBody>
                    <a:bodyPr/>
                    <a:lstStyle/>
                    <a:p>
                      <a:pPr algn="ctr"/>
                      <a:r>
                        <a:rPr lang="en-US" dirty="0" smtClean="0"/>
                        <a:t>150 kHz – 10 MHz </a:t>
                      </a:r>
                      <a:endParaRPr lang="en-US" dirty="0"/>
                    </a:p>
                  </a:txBody>
                  <a:tcPr/>
                </a:tc>
              </a:tr>
              <a:tr h="370840">
                <a:tc>
                  <a:txBody>
                    <a:bodyPr/>
                    <a:lstStyle/>
                    <a:p>
                      <a:pPr algn="ctr"/>
                      <a:r>
                        <a:rPr lang="en-US" dirty="0" smtClean="0"/>
                        <a:t>31</a:t>
                      </a:r>
                      <a:endParaRPr lang="en-US" dirty="0"/>
                    </a:p>
                  </a:txBody>
                  <a:tcPr/>
                </a:tc>
                <a:tc>
                  <a:txBody>
                    <a:bodyPr/>
                    <a:lstStyle/>
                    <a:p>
                      <a:pPr algn="ctr"/>
                      <a:r>
                        <a:rPr lang="en-US" dirty="0" smtClean="0"/>
                        <a:t>1500</a:t>
                      </a:r>
                      <a:endParaRPr lang="en-US" dirty="0"/>
                    </a:p>
                  </a:txBody>
                  <a:tcPr/>
                </a:tc>
                <a:tc>
                  <a:txBody>
                    <a:bodyPr/>
                    <a:lstStyle/>
                    <a:p>
                      <a:pPr algn="ctr"/>
                      <a:r>
                        <a:rPr lang="en-US" dirty="0" smtClean="0"/>
                        <a:t>1 MHz</a:t>
                      </a:r>
                      <a:r>
                        <a:rPr lang="en-US" baseline="0" dirty="0" smtClean="0"/>
                        <a:t> – 300 MHz</a:t>
                      </a:r>
                      <a:endParaRPr lang="en-US" dirty="0"/>
                    </a:p>
                  </a:txBody>
                  <a:tcPr/>
                </a:tc>
              </a:tr>
              <a:tr h="370840">
                <a:tc>
                  <a:txBody>
                    <a:bodyPr/>
                    <a:lstStyle/>
                    <a:p>
                      <a:pPr algn="ctr"/>
                      <a:r>
                        <a:rPr lang="en-US" dirty="0" smtClean="0"/>
                        <a:t>43/44</a:t>
                      </a:r>
                      <a:endParaRPr lang="en-US" dirty="0"/>
                    </a:p>
                  </a:txBody>
                  <a:tcPr/>
                </a:tc>
                <a:tc>
                  <a:txBody>
                    <a:bodyPr/>
                    <a:lstStyle/>
                    <a:p>
                      <a:pPr algn="ctr"/>
                      <a:r>
                        <a:rPr lang="en-US" dirty="0" smtClean="0"/>
                        <a:t>800/500</a:t>
                      </a:r>
                      <a:endParaRPr lang="en-US" dirty="0"/>
                    </a:p>
                  </a:txBody>
                  <a:tcPr/>
                </a:tc>
                <a:tc>
                  <a:txBody>
                    <a:bodyPr/>
                    <a:lstStyle/>
                    <a:p>
                      <a:pPr algn="ctr"/>
                      <a:r>
                        <a:rPr lang="en-US" dirty="0" smtClean="0"/>
                        <a:t>25 MHz –</a:t>
                      </a:r>
                      <a:r>
                        <a:rPr lang="en-US" baseline="0" dirty="0" smtClean="0"/>
                        <a:t> 300 MHz</a:t>
                      </a:r>
                      <a:endParaRPr lang="en-US" dirty="0"/>
                    </a:p>
                  </a:txBody>
                  <a:tcPr/>
                </a:tc>
              </a:tr>
              <a:tr h="370840">
                <a:tc>
                  <a:txBody>
                    <a:bodyPr/>
                    <a:lstStyle/>
                    <a:p>
                      <a:pPr algn="ctr"/>
                      <a:r>
                        <a:rPr lang="en-US" dirty="0" smtClean="0"/>
                        <a:t>61</a:t>
                      </a:r>
                      <a:endParaRPr lang="en-US" dirty="0"/>
                    </a:p>
                  </a:txBody>
                  <a:tcPr/>
                </a:tc>
                <a:tc>
                  <a:txBody>
                    <a:bodyPr/>
                    <a:lstStyle/>
                    <a:p>
                      <a:pPr algn="ctr"/>
                      <a:r>
                        <a:rPr lang="en-US" dirty="0" smtClean="0"/>
                        <a:t>125</a:t>
                      </a:r>
                      <a:endParaRPr lang="en-US" dirty="0"/>
                    </a:p>
                  </a:txBody>
                  <a:tcPr/>
                </a:tc>
                <a:tc>
                  <a:txBody>
                    <a:bodyPr/>
                    <a:lstStyle/>
                    <a:p>
                      <a:pPr algn="ctr"/>
                      <a:r>
                        <a:rPr lang="en-US" dirty="0" smtClean="0"/>
                        <a:t>200 MHz – 1 GHz</a:t>
                      </a:r>
                      <a:endParaRPr lang="en-US" dirty="0"/>
                    </a:p>
                  </a:txBody>
                  <a:tcPr/>
                </a:tc>
              </a:tr>
            </a:tbl>
          </a:graphicData>
        </a:graphic>
      </p:graphicFrame>
      <p:sp>
        <p:nvSpPr>
          <p:cNvPr id="6" name="Folded Corner 5"/>
          <p:cNvSpPr/>
          <p:nvPr/>
        </p:nvSpPr>
        <p:spPr>
          <a:xfrm>
            <a:off x="1447800" y="5410200"/>
            <a:ext cx="6248400" cy="6858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Initial permeability refers to µ when </a:t>
            </a:r>
          </a:p>
          <a:p>
            <a:pPr algn="ctr"/>
            <a:r>
              <a:rPr lang="en-US" sz="2000" dirty="0" smtClean="0"/>
              <a:t>magnetization levels extremely small</a:t>
            </a:r>
            <a:endParaRPr lang="en-US" sz="2000" dirty="0"/>
          </a:p>
        </p:txBody>
      </p:sp>
      <p:pic>
        <p:nvPicPr>
          <p:cNvPr id="7" name="Picture 2"/>
          <p:cNvPicPr>
            <a:picLocks noChangeAspect="1" noChangeArrowheads="1"/>
          </p:cNvPicPr>
          <p:nvPr/>
        </p:nvPicPr>
        <p:blipFill>
          <a:blip r:embed="rId3" cstate="print"/>
          <a:srcRect/>
          <a:stretch>
            <a:fillRect/>
          </a:stretch>
        </p:blipFill>
        <p:spPr bwMode="auto">
          <a:xfrm>
            <a:off x="1371600" y="1295400"/>
            <a:ext cx="6496334" cy="914400"/>
          </a:xfrm>
          <a:prstGeom prst="rect">
            <a:avLst/>
          </a:prstGeom>
          <a:noFill/>
          <a:ln w="9525">
            <a:noFill/>
            <a:miter lim="800000"/>
            <a:headEnd/>
            <a:tailEnd/>
          </a:ln>
        </p:spPr>
      </p:pic>
      <p:sp>
        <p:nvSpPr>
          <p:cNvPr id="8" name="Rectangle 7"/>
          <p:cNvSpPr/>
          <p:nvPr/>
        </p:nvSpPr>
        <p:spPr>
          <a:xfrm>
            <a:off x="6324600" y="1524000"/>
            <a:ext cx="457200" cy="4572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86400" y="1524000"/>
            <a:ext cx="457200" cy="4572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27"/>
          <p:cNvSpPr txBox="1">
            <a:spLocks noChangeArrowheads="1"/>
          </p:cNvSpPr>
          <p:nvPr/>
        </p:nvSpPr>
        <p:spPr bwMode="auto">
          <a:xfrm>
            <a:off x="533400" y="2286000"/>
            <a:ext cx="3352800" cy="1200329"/>
          </a:xfrm>
          <a:prstGeom prst="rect">
            <a:avLst/>
          </a:prstGeom>
          <a:noFill/>
          <a:ln w="12700">
            <a:noFill/>
            <a:miter lim="800000"/>
            <a:headEnd/>
            <a:tailEnd/>
          </a:ln>
        </p:spPr>
        <p:txBody>
          <a:bodyPr wrap="square">
            <a:spAutoFit/>
          </a:bodyPr>
          <a:lstStyle/>
          <a:p>
            <a:r>
              <a:rPr lang="en-US" dirty="0"/>
              <a:t>L</a:t>
            </a:r>
            <a:r>
              <a:rPr lang="en-US" baseline="-25000" dirty="0"/>
              <a:t>s</a:t>
            </a:r>
            <a:r>
              <a:rPr lang="en-US" dirty="0"/>
              <a:t> = series inductance</a:t>
            </a:r>
          </a:p>
          <a:p>
            <a:r>
              <a:rPr lang="en-US" dirty="0"/>
              <a:t>R</a:t>
            </a:r>
            <a:r>
              <a:rPr lang="en-US" baseline="-25000" dirty="0"/>
              <a:t>s</a:t>
            </a:r>
            <a:r>
              <a:rPr lang="en-US" dirty="0"/>
              <a:t> = series loss resistance</a:t>
            </a:r>
          </a:p>
          <a:p>
            <a:r>
              <a:rPr lang="en-US" dirty="0"/>
              <a:t>L</a:t>
            </a:r>
            <a:r>
              <a:rPr lang="en-US" baseline="-25000" dirty="0"/>
              <a:t>o</a:t>
            </a:r>
            <a:r>
              <a:rPr lang="en-US" dirty="0"/>
              <a:t> = air core inductance </a:t>
            </a:r>
            <a:endParaRPr lang="en-US" dirty="0" smtClean="0"/>
          </a:p>
          <a:p>
            <a:r>
              <a:rPr lang="en-US" dirty="0" smtClean="0"/>
              <a:t>µ = material permeability</a:t>
            </a:r>
            <a:endParaRPr lang="en-US" dirty="0"/>
          </a:p>
        </p:txBody>
      </p:sp>
      <p:sp>
        <p:nvSpPr>
          <p:cNvPr id="32" name="TextBox 31"/>
          <p:cNvSpPr txBox="1"/>
          <p:nvPr/>
        </p:nvSpPr>
        <p:spPr>
          <a:xfrm>
            <a:off x="2514600" y="609600"/>
            <a:ext cx="4826962" cy="646331"/>
          </a:xfrm>
          <a:prstGeom prst="rect">
            <a:avLst/>
          </a:prstGeom>
          <a:noFill/>
        </p:spPr>
        <p:txBody>
          <a:bodyPr wrap="none">
            <a:spAutoFit/>
          </a:bodyPr>
          <a:lstStyle/>
          <a:p>
            <a:pPr>
              <a:defRPr/>
            </a:pPr>
            <a:r>
              <a:rPr lang="en-US" sz="3600" b="1" dirty="0"/>
              <a:t>Impedance </a:t>
            </a:r>
            <a:r>
              <a:rPr lang="en-US" sz="3600" b="1" dirty="0" smtClean="0"/>
              <a:t>Formula </a:t>
            </a:r>
            <a:endParaRPr lang="en-US" sz="3600" b="1" dirty="0"/>
          </a:p>
        </p:txBody>
      </p:sp>
      <p:grpSp>
        <p:nvGrpSpPr>
          <p:cNvPr id="2" name="Group 38"/>
          <p:cNvGrpSpPr/>
          <p:nvPr/>
        </p:nvGrpSpPr>
        <p:grpSpPr>
          <a:xfrm>
            <a:off x="4876800" y="3124200"/>
            <a:ext cx="3400778" cy="1675829"/>
            <a:chOff x="4953000" y="2514600"/>
            <a:chExt cx="3476978" cy="1979504"/>
          </a:xfrm>
        </p:grpSpPr>
        <p:sp>
          <p:nvSpPr>
            <p:cNvPr id="3081" name="Text Box 28"/>
            <p:cNvSpPr txBox="1">
              <a:spLocks noChangeArrowheads="1"/>
            </p:cNvSpPr>
            <p:nvPr/>
          </p:nvSpPr>
          <p:spPr bwMode="auto">
            <a:xfrm>
              <a:off x="5965796" y="4166910"/>
              <a:ext cx="2111405" cy="327194"/>
            </a:xfrm>
            <a:prstGeom prst="rect">
              <a:avLst/>
            </a:prstGeom>
            <a:noFill/>
            <a:ln w="12700">
              <a:noFill/>
              <a:miter lim="800000"/>
              <a:headEnd/>
              <a:tailEnd/>
            </a:ln>
          </p:spPr>
          <p:txBody>
            <a:bodyPr wrap="square">
              <a:spAutoFit/>
            </a:bodyPr>
            <a:lstStyle/>
            <a:p>
              <a:pPr>
                <a:spcBef>
                  <a:spcPct val="50000"/>
                </a:spcBef>
                <a:buFont typeface="Wingdings" pitchFamily="2" charset="2"/>
                <a:buNone/>
                <a:defRPr/>
              </a:pPr>
              <a:r>
                <a:rPr lang="en-US" sz="1200" dirty="0">
                  <a:solidFill>
                    <a:schemeClr val="bg1">
                      <a:lumMod val="50000"/>
                    </a:schemeClr>
                  </a:solidFill>
                </a:rPr>
                <a:t>[Dim– mm]</a:t>
              </a:r>
            </a:p>
          </p:txBody>
        </p:sp>
        <p:grpSp>
          <p:nvGrpSpPr>
            <p:cNvPr id="3" name="Group 37"/>
            <p:cNvGrpSpPr/>
            <p:nvPr/>
          </p:nvGrpSpPr>
          <p:grpSpPr>
            <a:xfrm>
              <a:off x="4953000" y="2514600"/>
              <a:ext cx="3476978" cy="1676400"/>
              <a:chOff x="5438422" y="3124200"/>
              <a:chExt cx="3476978" cy="1676400"/>
            </a:xfrm>
          </p:grpSpPr>
          <p:pic>
            <p:nvPicPr>
              <p:cNvPr id="9226" name="Picture 5"/>
              <p:cNvPicPr>
                <a:picLocks noChangeAspect="1" noChangeArrowheads="1"/>
              </p:cNvPicPr>
              <p:nvPr/>
            </p:nvPicPr>
            <p:blipFill>
              <a:blip r:embed="rId3" cstate="print"/>
              <a:srcRect/>
              <a:stretch>
                <a:fillRect/>
              </a:stretch>
            </p:blipFill>
            <p:spPr bwMode="auto">
              <a:xfrm>
                <a:off x="5438422" y="3124200"/>
                <a:ext cx="3476978" cy="1676400"/>
              </a:xfrm>
              <a:prstGeom prst="rect">
                <a:avLst/>
              </a:prstGeom>
              <a:noFill/>
              <a:ln w="12700">
                <a:noFill/>
                <a:miter lim="800000"/>
                <a:headEnd type="none" w="sm" len="sm"/>
                <a:tailEnd type="none" w="sm" len="sm"/>
              </a:ln>
            </p:spPr>
          </p:pic>
          <p:sp>
            <p:nvSpPr>
              <p:cNvPr id="33" name="Rectangle 32"/>
              <p:cNvSpPr/>
              <p:nvPr/>
            </p:nvSpPr>
            <p:spPr>
              <a:xfrm>
                <a:off x="6781800" y="3581400"/>
                <a:ext cx="457200" cy="304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1400" b="1" dirty="0">
                    <a:ln w="1905"/>
                    <a:solidFill>
                      <a:schemeClr val="tx1"/>
                    </a:solidFill>
                    <a:effectLst>
                      <a:innerShdw blurRad="69850" dist="43180" dir="5400000">
                        <a:srgbClr val="000000">
                          <a:alpha val="65000"/>
                        </a:srgbClr>
                      </a:innerShdw>
                    </a:effectLst>
                  </a:rPr>
                  <a:t>ID</a:t>
                </a:r>
              </a:p>
            </p:txBody>
          </p:sp>
          <p:sp>
            <p:nvSpPr>
              <p:cNvPr id="35" name="Rectangle 34"/>
              <p:cNvSpPr/>
              <p:nvPr/>
            </p:nvSpPr>
            <p:spPr>
              <a:xfrm>
                <a:off x="7772400" y="4419600"/>
                <a:ext cx="457200" cy="304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1600" b="1" dirty="0" smtClean="0">
                    <a:ln w="1905"/>
                    <a:solidFill>
                      <a:schemeClr val="tx1"/>
                    </a:solidFill>
                    <a:effectLst>
                      <a:innerShdw blurRad="69850" dist="43180" dir="5400000">
                        <a:srgbClr val="000000">
                          <a:alpha val="65000"/>
                        </a:srgbClr>
                      </a:innerShdw>
                    </a:effectLst>
                  </a:rPr>
                  <a:t>  h</a:t>
                </a:r>
                <a:endParaRPr lang="en-US" sz="1600" b="1" dirty="0">
                  <a:ln w="1905"/>
                  <a:solidFill>
                    <a:schemeClr val="tx1"/>
                  </a:solidFill>
                  <a:effectLst>
                    <a:innerShdw blurRad="69850" dist="43180" dir="5400000">
                      <a:srgbClr val="000000">
                        <a:alpha val="65000"/>
                      </a:srgbClr>
                    </a:innerShdw>
                  </a:effectLst>
                </a:endParaRPr>
              </a:p>
            </p:txBody>
          </p:sp>
          <p:sp>
            <p:nvSpPr>
              <p:cNvPr id="36" name="Rectangle 35"/>
              <p:cNvSpPr/>
              <p:nvPr/>
            </p:nvSpPr>
            <p:spPr>
              <a:xfrm>
                <a:off x="5715000" y="4419600"/>
                <a:ext cx="457200" cy="381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1400" b="1" dirty="0">
                    <a:ln w="1905"/>
                    <a:solidFill>
                      <a:schemeClr val="tx1"/>
                    </a:solidFill>
                    <a:effectLst>
                      <a:innerShdw blurRad="69850" dist="43180" dir="5400000">
                        <a:srgbClr val="000000">
                          <a:alpha val="65000"/>
                        </a:srgbClr>
                      </a:innerShdw>
                    </a:effectLst>
                  </a:rPr>
                  <a:t>OD</a:t>
                </a:r>
              </a:p>
            </p:txBody>
          </p:sp>
        </p:grpSp>
      </p:grpSp>
      <p:pic>
        <p:nvPicPr>
          <p:cNvPr id="55298" name="Picture 2"/>
          <p:cNvPicPr>
            <a:picLocks noChangeAspect="1" noChangeArrowheads="1"/>
          </p:cNvPicPr>
          <p:nvPr/>
        </p:nvPicPr>
        <p:blipFill>
          <a:blip r:embed="rId4" cstate="print"/>
          <a:srcRect/>
          <a:stretch>
            <a:fillRect/>
          </a:stretch>
        </p:blipFill>
        <p:spPr bwMode="auto">
          <a:xfrm>
            <a:off x="1371600" y="1295400"/>
            <a:ext cx="6496334" cy="914400"/>
          </a:xfrm>
          <a:prstGeom prst="rect">
            <a:avLst/>
          </a:prstGeom>
          <a:noFill/>
          <a:ln w="9525">
            <a:noFill/>
            <a:miter lim="800000"/>
            <a:headEnd/>
            <a:tailEnd/>
          </a:ln>
        </p:spPr>
      </p:pic>
      <p:sp>
        <p:nvSpPr>
          <p:cNvPr id="41" name="Text Box 27"/>
          <p:cNvSpPr txBox="1">
            <a:spLocks noChangeArrowheads="1"/>
          </p:cNvSpPr>
          <p:nvPr/>
        </p:nvSpPr>
        <p:spPr bwMode="auto">
          <a:xfrm>
            <a:off x="533400" y="4800600"/>
            <a:ext cx="4191000" cy="1200329"/>
          </a:xfrm>
          <a:prstGeom prst="rect">
            <a:avLst/>
          </a:prstGeom>
          <a:noFill/>
          <a:ln w="12700">
            <a:noFill/>
            <a:miter lim="800000"/>
            <a:headEnd/>
            <a:tailEnd/>
          </a:ln>
        </p:spPr>
        <p:txBody>
          <a:bodyPr wrap="square">
            <a:spAutoFit/>
          </a:bodyPr>
          <a:lstStyle/>
          <a:p>
            <a:r>
              <a:rPr lang="en-US" dirty="0" err="1" smtClean="0"/>
              <a:t>Ae</a:t>
            </a:r>
            <a:r>
              <a:rPr lang="en-US" dirty="0" smtClean="0"/>
              <a:t> = effective cross-sectional area</a:t>
            </a:r>
          </a:p>
          <a:p>
            <a:r>
              <a:rPr lang="en-US" dirty="0" smtClean="0">
                <a:latin typeface="Lucida Handwriting" pitchFamily="66" charset="0"/>
              </a:rPr>
              <a:t>l</a:t>
            </a:r>
            <a:r>
              <a:rPr lang="en-US" baseline="-25000" dirty="0" smtClean="0"/>
              <a:t>e</a:t>
            </a:r>
            <a:r>
              <a:rPr lang="en-US" dirty="0" smtClean="0"/>
              <a:t> = effective magnetic path length</a:t>
            </a:r>
          </a:p>
          <a:p>
            <a:r>
              <a:rPr lang="en-US" dirty="0" smtClean="0"/>
              <a:t>µ</a:t>
            </a:r>
            <a:r>
              <a:rPr lang="en-US" baseline="-25000" dirty="0" smtClean="0"/>
              <a:t>0</a:t>
            </a:r>
            <a:r>
              <a:rPr lang="en-US" dirty="0" smtClean="0"/>
              <a:t> </a:t>
            </a:r>
            <a:r>
              <a:rPr lang="en-US" dirty="0"/>
              <a:t>= </a:t>
            </a:r>
            <a:r>
              <a:rPr lang="en-US" dirty="0" smtClean="0"/>
              <a:t>permeability of free space</a:t>
            </a:r>
            <a:endParaRPr lang="en-US" dirty="0"/>
          </a:p>
          <a:p>
            <a:r>
              <a:rPr lang="en-US" dirty="0" smtClean="0"/>
              <a:t>N = number of turns</a:t>
            </a:r>
            <a:endParaRPr lang="en-US" dirty="0"/>
          </a:p>
        </p:txBody>
      </p:sp>
      <p:pic>
        <p:nvPicPr>
          <p:cNvPr id="55302" name="Picture 6"/>
          <p:cNvPicPr>
            <a:picLocks noChangeAspect="1" noChangeArrowheads="1"/>
          </p:cNvPicPr>
          <p:nvPr/>
        </p:nvPicPr>
        <p:blipFill>
          <a:blip r:embed="rId5" cstate="print"/>
          <a:srcRect/>
          <a:stretch>
            <a:fillRect/>
          </a:stretch>
        </p:blipFill>
        <p:spPr bwMode="auto">
          <a:xfrm>
            <a:off x="304800" y="3810000"/>
            <a:ext cx="4029075" cy="1019175"/>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srcRect/>
          <a:stretch>
            <a:fillRect/>
          </a:stretch>
        </p:blipFill>
        <p:spPr bwMode="auto">
          <a:xfrm>
            <a:off x="1371600" y="1295400"/>
            <a:ext cx="6496334" cy="914400"/>
          </a:xfrm>
          <a:prstGeom prst="rect">
            <a:avLst/>
          </a:prstGeom>
          <a:noFill/>
          <a:ln w="9525">
            <a:noFill/>
            <a:miter lim="800000"/>
            <a:headEnd/>
            <a:tailEnd/>
          </a:ln>
        </p:spPr>
      </p:pic>
      <p:sp>
        <p:nvSpPr>
          <p:cNvPr id="20" name="Rectangle 19"/>
          <p:cNvSpPr/>
          <p:nvPr/>
        </p:nvSpPr>
        <p:spPr>
          <a:xfrm>
            <a:off x="5029200" y="1524000"/>
            <a:ext cx="457200" cy="45720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MC_LIVE_3day_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EMC_LIVE_3day_2016_Template</Template>
  <TotalTime>4339</TotalTime>
  <Words>1827</Words>
  <Application>Microsoft Office PowerPoint</Application>
  <PresentationFormat>On-screen Show (4:3)</PresentationFormat>
  <Paragraphs>209</Paragraphs>
  <Slides>23</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EMC_LIVE_3day_2016_Template</vt:lpstr>
      <vt:lpstr>Slide</vt:lpstr>
      <vt:lpstr>Maintaining Impedance in  Split Core Ferrites for  Low-Frequency Applications</vt:lpstr>
      <vt:lpstr>This presentation is brought to you by:</vt:lpstr>
      <vt:lpstr>Slide 3</vt:lpstr>
      <vt:lpstr>The challenge…</vt:lpstr>
      <vt:lpstr>Until now…</vt:lpstr>
      <vt:lpstr>Review: How Ferrites Reduce Noise </vt:lpstr>
      <vt:lpstr>Slide 7</vt:lpstr>
      <vt:lpstr>Slide 8</vt:lpstr>
      <vt:lpstr>Slide 9</vt:lpstr>
      <vt:lpstr>Slide 10</vt:lpstr>
      <vt:lpstr>Putting it all together…</vt:lpstr>
      <vt:lpstr>Slide 12</vt:lpstr>
      <vt:lpstr>Challenges</vt:lpstr>
      <vt:lpstr>Challenges</vt:lpstr>
      <vt:lpstr>Impedance with an Air-Gap</vt:lpstr>
      <vt:lpstr>Impedance with an Air-Gap</vt:lpstr>
      <vt:lpstr>Effect on Permeability</vt:lpstr>
      <vt:lpstr>So what??</vt:lpstr>
      <vt:lpstr>Minimizing the air-gap</vt:lpstr>
      <vt:lpstr>The solution!</vt:lpstr>
      <vt:lpstr>Design Considerations</vt:lpstr>
      <vt:lpstr>Design Considerations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Impedance in  High-Permeability,  Split Core Ferrites for  Low-Frequency Applications</dc:title>
  <dc:creator>parkerrg</dc:creator>
  <cp:lastModifiedBy>walsha</cp:lastModifiedBy>
  <cp:revision>7</cp:revision>
  <dcterms:created xsi:type="dcterms:W3CDTF">2016-03-29T15:03:14Z</dcterms:created>
  <dcterms:modified xsi:type="dcterms:W3CDTF">2016-04-01T20:11:07Z</dcterms:modified>
</cp:coreProperties>
</file>